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nva Sans" panose="020B0604020202020204" charset="0"/>
      <p:regular r:id="rId25"/>
    </p:embeddedFont>
    <p:embeddedFont>
      <p:font typeface="Canva Sans Bold" panose="020B0604020202020204" charset="0"/>
      <p:regular r:id="rId26"/>
    </p:embeddedFont>
    <p:embeddedFont>
      <p:font typeface="Gotham Bold" panose="020B0604020202020204" charset="0"/>
      <p:regular r:id="rId27"/>
    </p:embeddedFont>
    <p:embeddedFont>
      <p:font typeface="Gotham Heavy" panose="020B0604020202020204" charset="0"/>
      <p:regular r:id="rId28"/>
    </p:embeddedFont>
    <p:embeddedFont>
      <p:font typeface="Montserrat" panose="00000500000000000000" pitchFamily="2" charset="0"/>
      <p:regular r:id="rId29"/>
      <p:bold r:id="rId30"/>
      <p:italic r:id="rId31"/>
      <p:boldItalic r:id="rId32"/>
    </p:embeddedFont>
    <p:embeddedFont>
      <p:font typeface="Montserrat Bold" panose="00000800000000000000" charset="0"/>
      <p:regular r:id="rId33"/>
    </p:embeddedFont>
    <p:embeddedFont>
      <p:font typeface="Narkisim" panose="020E0502050101010101" pitchFamily="34" charset="-79"/>
      <p:regular r:id="rId34"/>
    </p:embeddedFont>
    <p:embeddedFont>
      <p:font typeface="Open Sans" panose="020B0606030504020204" pitchFamily="34" charset="0"/>
      <p:regular r:id="rId35"/>
      <p:bold r:id="rId36"/>
    </p:embeddedFont>
    <p:embeddedFont>
      <p:font typeface="Open Sans Bold" panose="020B0806030504020204" charset="0"/>
      <p:regular r:id="rId37"/>
    </p:embeddedFont>
    <p:embeddedFont>
      <p:font typeface="Open Sans Medium" panose="020B0604020202020204" charset="0"/>
      <p:regular r:id="rId38"/>
    </p:embeddedFont>
    <p:embeddedFont>
      <p:font typeface="Open Sans Semi-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C5FA"/>
    <a:srgbClr val="0121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6" autoAdjust="0"/>
    <p:restoredTop sz="94622" autoAdjust="0"/>
  </p:normalViewPr>
  <p:slideViewPr>
    <p:cSldViewPr>
      <p:cViewPr varScale="1">
        <p:scale>
          <a:sx n="44" d="100"/>
          <a:sy n="44" d="100"/>
        </p:scale>
        <p:origin x="48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06206D-92C8-48B6-8F7A-D1805A66190F}"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3CD76-72EB-4227-9153-5A64B80A79AE}" type="slidenum">
              <a:rPr lang="en-US" smtClean="0"/>
              <a:t>‹#›</a:t>
            </a:fld>
            <a:endParaRPr lang="en-US"/>
          </a:p>
        </p:txBody>
      </p:sp>
    </p:spTree>
    <p:extLst>
      <p:ext uri="{BB962C8B-B14F-4D97-AF65-F5344CB8AC3E}">
        <p14:creationId xmlns:p14="http://schemas.microsoft.com/office/powerpoint/2010/main" val="2892567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3CD76-72EB-4227-9153-5A64B80A79AE}" type="slidenum">
              <a:rPr lang="en-US" smtClean="0"/>
              <a:t>5</a:t>
            </a:fld>
            <a:endParaRPr lang="en-US"/>
          </a:p>
        </p:txBody>
      </p:sp>
    </p:spTree>
    <p:extLst>
      <p:ext uri="{BB962C8B-B14F-4D97-AF65-F5344CB8AC3E}">
        <p14:creationId xmlns:p14="http://schemas.microsoft.com/office/powerpoint/2010/main" val="228827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hyperlink" Target="https://wa.me/+254758852783" TargetMode="External"/><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hyperlink" Target="tel:%20+25475885278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mailto:%20bogutu027@gmail.com" TargetMode="Externa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30.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7.svg"/><Relationship Id="rId12" Type="http://schemas.openxmlformats.org/officeDocument/2006/relationships/hyperlink" Target="https://cld63wbhffo7em3zwhwxmg.streamlit.app"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8.svg"/><Relationship Id="rId5" Type="http://schemas.openxmlformats.org/officeDocument/2006/relationships/image" Target="../media/image5.svg"/><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V="1">
            <a:off x="0" y="8100124"/>
            <a:ext cx="16303330" cy="2186876"/>
          </a:xfrm>
          <a:custGeom>
            <a:avLst/>
            <a:gdLst/>
            <a:ahLst/>
            <a:cxnLst/>
            <a:rect l="l" t="t" r="r" b="b"/>
            <a:pathLst>
              <a:path w="17403855" h="3872358">
                <a:moveTo>
                  <a:pt x="0" y="3872358"/>
                </a:moveTo>
                <a:lnTo>
                  <a:pt x="17403855" y="3872358"/>
                </a:lnTo>
                <a:lnTo>
                  <a:pt x="17403855" y="0"/>
                </a:lnTo>
                <a:lnTo>
                  <a:pt x="0" y="0"/>
                </a:lnTo>
                <a:lnTo>
                  <a:pt x="0" y="3872358"/>
                </a:lnTo>
                <a:close/>
              </a:path>
            </a:pathLst>
          </a:custGeom>
          <a:blipFill>
            <a:blip r:embed="rId2">
              <a:extLst>
                <a:ext uri="{96DAC541-7B7A-43D3-8B79-37D633B846F1}">
                  <asvg:svgBlip xmlns:asvg="http://schemas.microsoft.com/office/drawing/2016/SVG/main" r:embed="rId3"/>
                </a:ext>
              </a:extLst>
            </a:blip>
            <a:stretch>
              <a:fillRect l="-6750" t="-77073"/>
            </a:stretch>
          </a:blipFill>
        </p:spPr>
        <p:txBody>
          <a:bodyPr/>
          <a:lstStyle/>
          <a:p>
            <a:endParaRPr lang="en-US"/>
          </a:p>
        </p:txBody>
      </p:sp>
      <p:grpSp>
        <p:nvGrpSpPr>
          <p:cNvPr id="3" name="Group 3"/>
          <p:cNvGrpSpPr/>
          <p:nvPr/>
        </p:nvGrpSpPr>
        <p:grpSpPr>
          <a:xfrm>
            <a:off x="11135061" y="2835263"/>
            <a:ext cx="6611540" cy="4193023"/>
            <a:chOff x="0" y="0"/>
            <a:chExt cx="926293" cy="587453"/>
          </a:xfrm>
        </p:grpSpPr>
        <p:sp>
          <p:nvSpPr>
            <p:cNvPr id="4" name="Freeform 4"/>
            <p:cNvSpPr/>
            <p:nvPr/>
          </p:nvSpPr>
          <p:spPr>
            <a:xfrm>
              <a:off x="0" y="0"/>
              <a:ext cx="926293" cy="587453"/>
            </a:xfrm>
            <a:custGeom>
              <a:avLst/>
              <a:gdLst/>
              <a:ahLst/>
              <a:cxnLst/>
              <a:rect l="l" t="t" r="r" b="b"/>
              <a:pathLst>
                <a:path w="926293" h="587453">
                  <a:moveTo>
                    <a:pt x="723093" y="0"/>
                  </a:moveTo>
                  <a:lnTo>
                    <a:pt x="0" y="0"/>
                  </a:lnTo>
                  <a:lnTo>
                    <a:pt x="203200" y="587453"/>
                  </a:lnTo>
                  <a:lnTo>
                    <a:pt x="926293" y="587453"/>
                  </a:lnTo>
                  <a:lnTo>
                    <a:pt x="723093" y="0"/>
                  </a:lnTo>
                  <a:close/>
                </a:path>
              </a:pathLst>
            </a:custGeom>
            <a:blipFill>
              <a:blip r:embed="rId4"/>
              <a:stretch>
                <a:fillRect t="-19576" b="-19576"/>
              </a:stretch>
            </a:blipFill>
            <a:ln w="95250" cap="sq">
              <a:solidFill>
                <a:srgbClr val="68C5FA"/>
              </a:solidFill>
              <a:prstDash val="solid"/>
              <a:miter/>
            </a:ln>
          </p:spPr>
          <p:txBody>
            <a:bodyPr/>
            <a:lstStyle/>
            <a:p>
              <a:endParaRPr lang="en-US"/>
            </a:p>
          </p:txBody>
        </p:sp>
      </p:grpSp>
      <p:grpSp>
        <p:nvGrpSpPr>
          <p:cNvPr id="5" name="Group 5"/>
          <p:cNvGrpSpPr/>
          <p:nvPr/>
        </p:nvGrpSpPr>
        <p:grpSpPr>
          <a:xfrm>
            <a:off x="2901228" y="5969892"/>
            <a:ext cx="5981361" cy="665885"/>
            <a:chOff x="0" y="0"/>
            <a:chExt cx="5719777" cy="636764"/>
          </a:xfrm>
        </p:grpSpPr>
        <p:sp>
          <p:nvSpPr>
            <p:cNvPr id="6" name="Freeform 6"/>
            <p:cNvSpPr/>
            <p:nvPr/>
          </p:nvSpPr>
          <p:spPr>
            <a:xfrm>
              <a:off x="0" y="0"/>
              <a:ext cx="5719777" cy="636764"/>
            </a:xfrm>
            <a:custGeom>
              <a:avLst/>
              <a:gdLst/>
              <a:ahLst/>
              <a:cxnLst/>
              <a:rect l="l" t="t" r="r" b="b"/>
              <a:pathLst>
                <a:path w="5719777" h="636764">
                  <a:moveTo>
                    <a:pt x="5516577" y="0"/>
                  </a:moveTo>
                  <a:lnTo>
                    <a:pt x="0" y="0"/>
                  </a:lnTo>
                  <a:lnTo>
                    <a:pt x="203200" y="636764"/>
                  </a:lnTo>
                  <a:lnTo>
                    <a:pt x="5719777" y="636764"/>
                  </a:lnTo>
                  <a:lnTo>
                    <a:pt x="5516577" y="0"/>
                  </a:lnTo>
                  <a:close/>
                </a:path>
              </a:pathLst>
            </a:custGeom>
            <a:solidFill>
              <a:srgbClr val="68C5FA"/>
            </a:solidFill>
          </p:spPr>
          <p:txBody>
            <a:bodyPr/>
            <a:lstStyle/>
            <a:p>
              <a:endParaRPr lang="en-US"/>
            </a:p>
          </p:txBody>
        </p:sp>
        <p:sp>
          <p:nvSpPr>
            <p:cNvPr id="7" name="TextBox 7"/>
            <p:cNvSpPr txBox="1"/>
            <p:nvPr/>
          </p:nvSpPr>
          <p:spPr>
            <a:xfrm>
              <a:off x="101600" y="-38100"/>
              <a:ext cx="5516577" cy="67486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5321770" y="0"/>
            <a:ext cx="2966230" cy="2463799"/>
          </a:xfrm>
          <a:custGeom>
            <a:avLst/>
            <a:gdLst/>
            <a:ahLst/>
            <a:cxnLst/>
            <a:rect l="l" t="t" r="r" b="b"/>
            <a:pathLst>
              <a:path w="3182320" h="2665193">
                <a:moveTo>
                  <a:pt x="3182320" y="0"/>
                </a:moveTo>
                <a:lnTo>
                  <a:pt x="0" y="0"/>
                </a:lnTo>
                <a:lnTo>
                  <a:pt x="0" y="2665192"/>
                </a:lnTo>
                <a:lnTo>
                  <a:pt x="3182320" y="2665192"/>
                </a:lnTo>
                <a:lnTo>
                  <a:pt x="3182320" y="0"/>
                </a:lnTo>
                <a:close/>
              </a:path>
            </a:pathLst>
          </a:custGeom>
          <a:blipFill>
            <a:blip r:embed="rId5">
              <a:extLst>
                <a:ext uri="{96DAC541-7B7A-43D3-8B79-37D633B846F1}">
                  <asvg:svgBlip xmlns:asvg="http://schemas.microsoft.com/office/drawing/2016/SVG/main" r:embed="rId6"/>
                </a:ext>
              </a:extLst>
            </a:blip>
            <a:stretch>
              <a:fillRect l="-7286" t="-8174" r="1"/>
            </a:stretch>
          </a:blipFill>
        </p:spPr>
        <p:txBody>
          <a:bodyPr/>
          <a:lstStyle/>
          <a:p>
            <a:endParaRPr lang="en-US"/>
          </a:p>
        </p:txBody>
      </p:sp>
      <p:sp>
        <p:nvSpPr>
          <p:cNvPr id="9" name="Freeform 9"/>
          <p:cNvSpPr/>
          <p:nvPr/>
        </p:nvSpPr>
        <p:spPr>
          <a:xfrm>
            <a:off x="1893455" y="822616"/>
            <a:ext cx="388120" cy="521922"/>
          </a:xfrm>
          <a:custGeom>
            <a:avLst/>
            <a:gdLst/>
            <a:ahLst/>
            <a:cxnLst/>
            <a:rect l="l" t="t" r="r" b="b"/>
            <a:pathLst>
              <a:path w="388120" h="521922">
                <a:moveTo>
                  <a:pt x="0" y="0"/>
                </a:moveTo>
                <a:lnTo>
                  <a:pt x="388120" y="0"/>
                </a:lnTo>
                <a:lnTo>
                  <a:pt x="388120" y="521922"/>
                </a:lnTo>
                <a:lnTo>
                  <a:pt x="0" y="5219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6600" y="498076"/>
            <a:ext cx="1976140" cy="946949"/>
          </a:xfrm>
          <a:custGeom>
            <a:avLst/>
            <a:gdLst/>
            <a:ahLst/>
            <a:cxnLst/>
            <a:rect l="l" t="t" r="r" b="b"/>
            <a:pathLst>
              <a:path w="1976140" h="946949">
                <a:moveTo>
                  <a:pt x="0" y="0"/>
                </a:moveTo>
                <a:lnTo>
                  <a:pt x="1976140" y="0"/>
                </a:lnTo>
                <a:lnTo>
                  <a:pt x="1976140" y="946948"/>
                </a:lnTo>
                <a:lnTo>
                  <a:pt x="0" y="946948"/>
                </a:lnTo>
                <a:lnTo>
                  <a:pt x="0" y="0"/>
                </a:lnTo>
                <a:close/>
              </a:path>
            </a:pathLst>
          </a:custGeom>
          <a:blipFill>
            <a:blip r:embed="rId9">
              <a:extLst>
                <a:ext uri="{96DAC541-7B7A-43D3-8B79-37D633B846F1}">
                  <asvg:svgBlip xmlns:asvg="http://schemas.microsoft.com/office/drawing/2016/SVG/main" r:embed="rId10"/>
                </a:ext>
              </a:extLst>
            </a:blip>
            <a:stretch>
              <a:fillRect l="-43577"/>
            </a:stretch>
          </a:blipFill>
        </p:spPr>
        <p:txBody>
          <a:bodyPr/>
          <a:lstStyle/>
          <a:p>
            <a:endParaRPr lang="en-US"/>
          </a:p>
        </p:txBody>
      </p:sp>
      <p:sp>
        <p:nvSpPr>
          <p:cNvPr id="11" name="TextBox 11"/>
          <p:cNvSpPr txBox="1"/>
          <p:nvPr/>
        </p:nvSpPr>
        <p:spPr>
          <a:xfrm>
            <a:off x="928877" y="2176401"/>
            <a:ext cx="9568694" cy="3355341"/>
          </a:xfrm>
          <a:prstGeom prst="rect">
            <a:avLst/>
          </a:prstGeom>
        </p:spPr>
        <p:txBody>
          <a:bodyPr lIns="0" tIns="0" rIns="0" bIns="0" rtlCol="0" anchor="t">
            <a:spAutoFit/>
          </a:bodyPr>
          <a:lstStyle/>
          <a:p>
            <a:pPr algn="ctr">
              <a:lnSpc>
                <a:spcPts val="8874"/>
              </a:lnSpc>
            </a:pPr>
            <a:r>
              <a:rPr lang="en-US" sz="7099" b="1" spc="-177">
                <a:solidFill>
                  <a:srgbClr val="6FC5F6"/>
                </a:solidFill>
                <a:latin typeface="Gotham Bold"/>
                <a:ea typeface="Gotham Bold"/>
                <a:cs typeface="Gotham Bold"/>
                <a:sym typeface="Gotham Bold"/>
              </a:rPr>
              <a:t>WATER SUPPLY AND ENERGY USAGE IN AFRICAN REGIONS</a:t>
            </a:r>
          </a:p>
        </p:txBody>
      </p:sp>
      <p:sp>
        <p:nvSpPr>
          <p:cNvPr id="12" name="TextBox 12"/>
          <p:cNvSpPr txBox="1"/>
          <p:nvPr/>
        </p:nvSpPr>
        <p:spPr>
          <a:xfrm>
            <a:off x="3289348" y="6022799"/>
            <a:ext cx="5205121" cy="537845"/>
          </a:xfrm>
          <a:prstGeom prst="rect">
            <a:avLst/>
          </a:prstGeom>
        </p:spPr>
        <p:txBody>
          <a:bodyPr lIns="0" tIns="0" rIns="0" bIns="0" rtlCol="0" anchor="t">
            <a:spAutoFit/>
          </a:bodyPr>
          <a:lstStyle/>
          <a:p>
            <a:pPr algn="ctr">
              <a:lnSpc>
                <a:spcPts val="4479"/>
              </a:lnSpc>
            </a:pPr>
            <a:r>
              <a:rPr lang="en-US" sz="3199" b="1">
                <a:solidFill>
                  <a:srgbClr val="000000"/>
                </a:solidFill>
                <a:latin typeface="Montserrat Bold"/>
                <a:ea typeface="Montserrat Bold"/>
                <a:cs typeface="Montserrat Bold"/>
                <a:sym typeface="Montserrat Bold"/>
              </a:rPr>
              <a:t>BENEDICT OUMA</a:t>
            </a:r>
          </a:p>
        </p:txBody>
      </p:sp>
      <p:sp>
        <p:nvSpPr>
          <p:cNvPr id="13" name="TextBox 13"/>
          <p:cNvSpPr txBox="1"/>
          <p:nvPr/>
        </p:nvSpPr>
        <p:spPr>
          <a:xfrm>
            <a:off x="2087515" y="6910176"/>
            <a:ext cx="6846358" cy="455295"/>
          </a:xfrm>
          <a:prstGeom prst="rect">
            <a:avLst/>
          </a:prstGeom>
        </p:spPr>
        <p:txBody>
          <a:bodyPr lIns="0" tIns="0" rIns="0" bIns="0" rtlCol="0" anchor="t">
            <a:spAutoFit/>
          </a:bodyPr>
          <a:lstStyle/>
          <a:p>
            <a:pPr algn="ctr">
              <a:lnSpc>
                <a:spcPts val="3780"/>
              </a:lnSpc>
            </a:pPr>
            <a:r>
              <a:rPr lang="en-US" sz="2700" i="1">
                <a:solidFill>
                  <a:srgbClr val="FFFFFF"/>
                </a:solidFill>
                <a:latin typeface="Montserrat"/>
                <a:ea typeface="Montserrat"/>
                <a:cs typeface="Montserrat"/>
                <a:sym typeface="Montserrat"/>
              </a:rPr>
              <a:t>August 29th, 2025</a:t>
            </a:r>
          </a:p>
        </p:txBody>
      </p:sp>
      <p:sp>
        <p:nvSpPr>
          <p:cNvPr id="14" name="TextBox 14"/>
          <p:cNvSpPr txBox="1"/>
          <p:nvPr/>
        </p:nvSpPr>
        <p:spPr>
          <a:xfrm>
            <a:off x="2418154" y="914032"/>
            <a:ext cx="3295070" cy="396240"/>
          </a:xfrm>
          <a:prstGeom prst="rect">
            <a:avLst/>
          </a:prstGeom>
        </p:spPr>
        <p:txBody>
          <a:bodyPr lIns="0" tIns="0" rIns="0" bIns="0" rtlCol="0" anchor="t">
            <a:spAutoFit/>
          </a:bodyPr>
          <a:lstStyle/>
          <a:p>
            <a:pPr algn="l">
              <a:lnSpc>
                <a:spcPts val="3360"/>
              </a:lnSpc>
            </a:pPr>
            <a:r>
              <a:rPr lang="en-US" sz="2400" b="1">
                <a:solidFill>
                  <a:srgbClr val="FFFFFF"/>
                </a:solidFill>
                <a:latin typeface="Open Sans Medium"/>
                <a:ea typeface="Open Sans Medium"/>
                <a:cs typeface="Open Sans Medium"/>
                <a:sym typeface="Open Sans Medium"/>
              </a:rPr>
              <a:t>Water Energy Synergy</a:t>
            </a:r>
          </a:p>
        </p:txBody>
      </p:sp>
      <p:sp>
        <p:nvSpPr>
          <p:cNvPr id="15" name="TextBox 5"/>
          <p:cNvSpPr txBox="1"/>
          <p:nvPr/>
        </p:nvSpPr>
        <p:spPr>
          <a:xfrm>
            <a:off x="3038471" y="9577941"/>
            <a:ext cx="8884127" cy="605935"/>
          </a:xfrm>
          <a:prstGeom prst="rect">
            <a:avLst/>
          </a:prstGeom>
        </p:spPr>
        <p:txBody>
          <a:bodyPr lIns="0" tIns="0" rIns="0" bIns="0" rtlCol="0" anchor="t">
            <a:spAutoFit/>
          </a:bodyPr>
          <a:lstStyle/>
          <a:p>
            <a:pPr algn="ctr">
              <a:lnSpc>
                <a:spcPts val="4899"/>
              </a:lnSpc>
            </a:pPr>
            <a:r>
              <a:rPr lang="en-US" sz="3499" dirty="0">
                <a:solidFill>
                  <a:srgbClr val="012157"/>
                </a:solidFill>
                <a:latin typeface="Narkisim" panose="020F0502020204030204" pitchFamily="34" charset="-79"/>
                <a:ea typeface="Open Sans"/>
                <a:cs typeface="Narkisim" panose="020F0502020204030204" pitchFamily="34" charset="-79"/>
                <a:sym typeface="Open Sans"/>
                <a:hlinkClick r:id="rId11">
                  <a:extLst>
                    <a:ext uri="{A12FA001-AC4F-418D-AE19-62706E023703}">
                      <ahyp:hlinkClr xmlns:ahyp="http://schemas.microsoft.com/office/drawing/2018/hyperlinkcolor" val="tx"/>
                    </a:ext>
                  </a:extLst>
                </a:hlinkClick>
              </a:rPr>
              <a:t>Email Address </a:t>
            </a:r>
            <a:r>
              <a:rPr lang="en-US" sz="3499" dirty="0">
                <a:solidFill>
                  <a:srgbClr val="012157"/>
                </a:solidFill>
                <a:latin typeface="Narkisim" panose="020F0502020204030204" pitchFamily="34" charset="-79"/>
                <a:ea typeface="Open Sans"/>
                <a:cs typeface="Narkisim" panose="020F0502020204030204" pitchFamily="34" charset="-79"/>
                <a:sym typeface="Open Sans"/>
              </a:rPr>
              <a:t>| </a:t>
            </a:r>
            <a:r>
              <a:rPr lang="en-US" sz="3499" dirty="0">
                <a:solidFill>
                  <a:srgbClr val="012157"/>
                </a:solidFill>
                <a:latin typeface="Narkisim" panose="020F0502020204030204" pitchFamily="34" charset="-79"/>
                <a:ea typeface="Open Sans"/>
                <a:cs typeface="Narkisim" panose="020F0502020204030204" pitchFamily="34" charset="-79"/>
                <a:sym typeface="Open Sans"/>
                <a:hlinkClick r:id="rId12" tooltip="tel:%20+254758852783">
                  <a:extLst>
                    <a:ext uri="{A12FA001-AC4F-418D-AE19-62706E023703}">
                      <ahyp:hlinkClr xmlns:ahyp="http://schemas.microsoft.com/office/drawing/2018/hyperlinkcolor" val="tx"/>
                    </a:ext>
                  </a:extLst>
                </a:hlinkClick>
              </a:rPr>
              <a:t>Telephone</a:t>
            </a:r>
            <a:r>
              <a:rPr lang="en-US" sz="3499" dirty="0">
                <a:solidFill>
                  <a:srgbClr val="012157"/>
                </a:solidFill>
                <a:latin typeface="Narkisim" panose="020F0502020204030204" pitchFamily="34" charset="-79"/>
                <a:ea typeface="Open Sans"/>
                <a:cs typeface="Narkisim" panose="020F0502020204030204" pitchFamily="34" charset="-79"/>
                <a:sym typeface="Open Sans"/>
              </a:rPr>
              <a:t> | </a:t>
            </a:r>
            <a:r>
              <a:rPr lang="en-US" sz="3499" dirty="0">
                <a:solidFill>
                  <a:srgbClr val="012157"/>
                </a:solidFill>
                <a:latin typeface="Narkisim" panose="020F0502020204030204" pitchFamily="34" charset="-79"/>
                <a:ea typeface="Open Sans"/>
                <a:cs typeface="Narkisim" panose="020F0502020204030204" pitchFamily="34" charset="-79"/>
                <a:sym typeface="Open Sans"/>
                <a:hlinkClick r:id="rId13" tooltip="https://wa.me/+254758852783">
                  <a:extLst>
                    <a:ext uri="{A12FA001-AC4F-418D-AE19-62706E023703}">
                      <ahyp:hlinkClr xmlns:ahyp="http://schemas.microsoft.com/office/drawing/2018/hyperlinkcolor" val="tx"/>
                    </a:ext>
                  </a:extLst>
                </a:hlinkClick>
              </a:rPr>
              <a:t>WhatsApp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2396028" cy="1929755"/>
          </a:xfrm>
          <a:custGeom>
            <a:avLst/>
            <a:gdLst/>
            <a:ahLst/>
            <a:cxnLst/>
            <a:rect l="l" t="t" r="r" b="b"/>
            <a:pathLst>
              <a:path w="2457893" h="2058485">
                <a:moveTo>
                  <a:pt x="0" y="0"/>
                </a:moveTo>
                <a:lnTo>
                  <a:pt x="2457893" y="0"/>
                </a:lnTo>
                <a:lnTo>
                  <a:pt x="2457893" y="2058485"/>
                </a:lnTo>
                <a:lnTo>
                  <a:pt x="0" y="2058485"/>
                </a:lnTo>
                <a:lnTo>
                  <a:pt x="0" y="0"/>
                </a:lnTo>
                <a:close/>
              </a:path>
            </a:pathLst>
          </a:custGeom>
          <a:blipFill>
            <a:blip r:embed="rId2">
              <a:extLst>
                <a:ext uri="{96DAC541-7B7A-43D3-8B79-37D633B846F1}">
                  <asvg:svgBlip xmlns:asvg="http://schemas.microsoft.com/office/drawing/2016/SVG/main" r:embed="rId3"/>
                </a:ext>
              </a:extLst>
            </a:blip>
            <a:stretch>
              <a:fillRect l="-2582" t="-6670" b="-1"/>
            </a:stretch>
          </a:blipFill>
        </p:spPr>
        <p:txBody>
          <a:bodyPr/>
          <a:lstStyle/>
          <a:p>
            <a:endParaRPr lang="en-US"/>
          </a:p>
        </p:txBody>
      </p:sp>
      <p:sp>
        <p:nvSpPr>
          <p:cNvPr id="3" name="Freeform 3"/>
          <p:cNvSpPr/>
          <p:nvPr/>
        </p:nvSpPr>
        <p:spPr>
          <a:xfrm>
            <a:off x="198921" y="2926690"/>
            <a:ext cx="9000170" cy="5782609"/>
          </a:xfrm>
          <a:custGeom>
            <a:avLst/>
            <a:gdLst/>
            <a:ahLst/>
            <a:cxnLst/>
            <a:rect l="l" t="t" r="r" b="b"/>
            <a:pathLst>
              <a:path w="9000170" h="5782609">
                <a:moveTo>
                  <a:pt x="0" y="0"/>
                </a:moveTo>
                <a:lnTo>
                  <a:pt x="9000171" y="0"/>
                </a:lnTo>
                <a:lnTo>
                  <a:pt x="9000171" y="5782609"/>
                </a:lnTo>
                <a:lnTo>
                  <a:pt x="0" y="578260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9382502" y="300990"/>
            <a:ext cx="8915023" cy="9864724"/>
          </a:xfrm>
          <a:prstGeom prst="rect">
            <a:avLst/>
          </a:prstGeom>
        </p:spPr>
        <p:txBody>
          <a:bodyPr lIns="0" tIns="0" rIns="0" bIns="0" rtlCol="0" anchor="t">
            <a:spAutoFit/>
          </a:bodyPr>
          <a:lstStyle/>
          <a:p>
            <a:pPr algn="l">
              <a:lnSpc>
                <a:spcPts val="2800"/>
              </a:lnSpc>
            </a:pPr>
            <a:r>
              <a:rPr lang="en-US" sz="2000" b="1">
                <a:solidFill>
                  <a:srgbClr val="68C5FA"/>
                </a:solidFill>
                <a:latin typeface="Open Sans Bold"/>
                <a:ea typeface="Open Sans Bold"/>
                <a:cs typeface="Open Sans Bold"/>
                <a:sym typeface="Open Sans Bold"/>
              </a:rPr>
              <a:t>Top Predictors:</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Average Nighttime Mean (0.31) - By far the strongest predictor. Satellite nightlight data acts as a proxy for development and electrification, strongly tied to solar tier classification.</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Population Density (0.20) - Areas with higher or lower densities influence solar feasibility, demand, and infrastructure planning.</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Area (0.13) - Geographic size matters, suggesting land availability impacts solar tiering.</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Climate Stress (0.12) - Environmental and climate conditions influence solar adoption potential.</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Distance to Center (0.10) - Proximity to urban hubs plays a role in accessibility and infrastructure.</a:t>
            </a:r>
          </a:p>
          <a:p>
            <a:pPr algn="l">
              <a:lnSpc>
                <a:spcPts val="2800"/>
              </a:lnSpc>
            </a:pPr>
            <a:r>
              <a:rPr lang="en-US" sz="2000" b="1">
                <a:solidFill>
                  <a:srgbClr val="68C5FA"/>
                </a:solidFill>
                <a:latin typeface="Open Sans Bold"/>
                <a:ea typeface="Open Sans Bold"/>
                <a:cs typeface="Open Sans Bold"/>
                <a:sym typeface="Open Sans Bold"/>
              </a:rPr>
              <a:t>Moderate Contributors:</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Population (~0.06) still relevant but less impactful than density.</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Safe/Unsafe Ratios &amp; Compactness (~0.02–0.05) contribute small but meaningful signals.</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Water Diversity has minimal effect but isn’t negligible.</a:t>
            </a:r>
          </a:p>
          <a:p>
            <a:pPr algn="l">
              <a:lnSpc>
                <a:spcPts val="2800"/>
              </a:lnSpc>
            </a:pPr>
            <a:r>
              <a:rPr lang="en-US" sz="2000" b="1">
                <a:solidFill>
                  <a:srgbClr val="68C5FA"/>
                </a:solidFill>
                <a:latin typeface="Open Sans Bold"/>
                <a:ea typeface="Open Sans Bold"/>
                <a:cs typeface="Open Sans Bold"/>
                <a:sym typeface="Open Sans Bold"/>
              </a:rPr>
              <a:t>Least Predictive:</a:t>
            </a:r>
          </a:p>
          <a:p>
            <a:pPr marL="431805" lvl="1" indent="-215903" algn="l">
              <a:lnSpc>
                <a:spcPts val="2800"/>
              </a:lnSpc>
              <a:buFont typeface="Arial"/>
              <a:buChar char="•"/>
            </a:pPr>
            <a:r>
              <a:rPr lang="en-US" sz="2000">
                <a:solidFill>
                  <a:srgbClr val="68C5FA"/>
                </a:solidFill>
                <a:latin typeface="Open Sans"/>
                <a:ea typeface="Open Sans"/>
                <a:cs typeface="Open Sans"/>
                <a:sym typeface="Open Sans"/>
              </a:rPr>
              <a:t>Categorical location variables (state, LGA encodings) contribute almost nothing once richer socio-economic and geographic features are considered.</a:t>
            </a:r>
          </a:p>
          <a:p>
            <a:pPr algn="l">
              <a:lnSpc>
                <a:spcPts val="2800"/>
              </a:lnSpc>
            </a:pPr>
            <a:endParaRPr lang="en-US" sz="2000">
              <a:solidFill>
                <a:srgbClr val="68C5FA"/>
              </a:solidFill>
              <a:latin typeface="Open Sans"/>
              <a:ea typeface="Open Sans"/>
              <a:cs typeface="Open Sans"/>
              <a:sym typeface="Open Sans"/>
            </a:endParaRPr>
          </a:p>
          <a:p>
            <a:pPr algn="l">
              <a:lnSpc>
                <a:spcPts val="2800"/>
              </a:lnSpc>
            </a:pPr>
            <a:r>
              <a:rPr lang="en-US" sz="2000" b="1">
                <a:solidFill>
                  <a:srgbClr val="68C5FA"/>
                </a:solidFill>
                <a:latin typeface="Open Sans Bold"/>
                <a:ea typeface="Open Sans Bold"/>
                <a:cs typeface="Open Sans Bold"/>
                <a:sym typeface="Open Sans Bold"/>
              </a:rPr>
              <a:t>Key Takeaway:</a:t>
            </a:r>
          </a:p>
          <a:p>
            <a:pPr algn="l">
              <a:lnSpc>
                <a:spcPts val="2800"/>
              </a:lnSpc>
            </a:pPr>
            <a:r>
              <a:rPr lang="en-US" sz="2000">
                <a:solidFill>
                  <a:srgbClr val="68C5FA"/>
                </a:solidFill>
                <a:latin typeface="Open Sans"/>
                <a:ea typeface="Open Sans"/>
                <a:cs typeface="Open Sans"/>
                <a:sym typeface="Open Sans"/>
              </a:rPr>
              <a:t>The model learns primarily from development (nightlights), demographics (density, population), and geography (area, climate, access). Pure administrative boundaries add little predictive power, showing that real-world measurable conditions drive solar tier classification, not location labels.</a:t>
            </a:r>
          </a:p>
        </p:txBody>
      </p:sp>
      <p:sp>
        <p:nvSpPr>
          <p:cNvPr id="5" name="TextBox 5"/>
          <p:cNvSpPr txBox="1"/>
          <p:nvPr/>
        </p:nvSpPr>
        <p:spPr>
          <a:xfrm>
            <a:off x="2305652" y="1920230"/>
            <a:ext cx="4786710" cy="375285"/>
          </a:xfrm>
          <a:prstGeom prst="rect">
            <a:avLst/>
          </a:prstGeom>
        </p:spPr>
        <p:txBody>
          <a:bodyPr lIns="0" tIns="0" rIns="0" bIns="0" rtlCol="0" anchor="t">
            <a:spAutoFit/>
          </a:bodyPr>
          <a:lstStyle/>
          <a:p>
            <a:pPr algn="ctr">
              <a:lnSpc>
                <a:spcPts val="3000"/>
              </a:lnSpc>
              <a:spcBef>
                <a:spcPct val="0"/>
              </a:spcBef>
            </a:pPr>
            <a:r>
              <a:rPr lang="en-US" sz="2400" b="1" spc="-60">
                <a:solidFill>
                  <a:srgbClr val="FFFFFF"/>
                </a:solidFill>
                <a:latin typeface="Canva Sans Bold"/>
                <a:ea typeface="Canva Sans Bold"/>
                <a:cs typeface="Canva Sans Bold"/>
                <a:sym typeface="Canva Sans Bold"/>
              </a:rPr>
              <a:t>FEATURE IMPORTANCE INSIGHTS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260CF8C-2FF7-3D9F-D889-7E6737527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7224" y="2914650"/>
            <a:ext cx="9277956" cy="580861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81000" y="1071443"/>
            <a:ext cx="8091362" cy="8186857"/>
          </a:xfrm>
          <a:prstGeom prst="rect">
            <a:avLst/>
          </a:prstGeom>
        </p:spPr>
        <p:txBody>
          <a:bodyPr lIns="0" tIns="0" rIns="0" bIns="0" rtlCol="0" anchor="t">
            <a:spAutoFit/>
          </a:bodyPr>
          <a:lstStyle/>
          <a:p>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Inertia (compactness):</a:t>
            </a:r>
          </a:p>
          <a:p>
            <a:pPr marL="914400" lvl="1" indent="-457200">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Sharp drop from k=2 to k=3, smaller improvement up to k=4.</a:t>
            </a:r>
          </a:p>
          <a:p>
            <a:pPr marL="914400" lvl="1" indent="-457200">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Beyond k=3, gains diminish.</a:t>
            </a:r>
          </a:p>
          <a:p>
            <a:pPr algn="l"/>
            <a:endPar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endParaRPr>
          </a:p>
          <a:p>
            <a:pPr algn="l"/>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Silhouette Score (separation):</a:t>
            </a:r>
          </a:p>
          <a:p>
            <a:pPr marL="914400" lvl="1" indent="-457200">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Highest at k=2 and k=3 (\~0.50).</a:t>
            </a:r>
          </a:p>
          <a:p>
            <a:pPr marL="914400" lvl="1" indent="-457200">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Steep decline beyond k=3 (&lt;0.20).</a:t>
            </a:r>
          </a:p>
          <a:p>
            <a:pPr algn="l"/>
            <a:endPar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endParaRPr>
          </a:p>
          <a:p>
            <a:pPr algn="l"/>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Interpretation:</a:t>
            </a:r>
          </a:p>
          <a:p>
            <a:pPr marL="914400" lvl="1" indent="-457200">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k=2: Strong separation, but grouping is less detailed.</a:t>
            </a:r>
          </a:p>
          <a:p>
            <a:pPr marL="914400" lvl="1" indent="-457200">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k=3: Strong separation and good compactness (best trade-off).</a:t>
            </a:r>
          </a:p>
          <a:p>
            <a:pPr marL="914400" lvl="1" indent="-457200">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k &gt; 3: Weak separation with minimal improvement in compactness.</a:t>
            </a:r>
          </a:p>
          <a:p>
            <a:pPr algn="l"/>
            <a:endPar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endParaRPr>
          </a:p>
          <a:p>
            <a:pPr algn="l"/>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Best choice: </a:t>
            </a: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k=3 clusters → most balanced between separation and compactness.</a:t>
            </a:r>
          </a:p>
        </p:txBody>
      </p:sp>
      <p:sp>
        <p:nvSpPr>
          <p:cNvPr id="5" name="TextBox 5"/>
          <p:cNvSpPr txBox="1"/>
          <p:nvPr/>
        </p:nvSpPr>
        <p:spPr>
          <a:xfrm>
            <a:off x="10669131" y="1894113"/>
            <a:ext cx="5354142" cy="384810"/>
          </a:xfrm>
          <a:prstGeom prst="rect">
            <a:avLst/>
          </a:prstGeom>
        </p:spPr>
        <p:txBody>
          <a:bodyPr lIns="0" tIns="0" rIns="0" bIns="0" rtlCol="0" anchor="t">
            <a:spAutoFit/>
          </a:bodyPr>
          <a:lstStyle/>
          <a:p>
            <a:pPr algn="ctr">
              <a:lnSpc>
                <a:spcPts val="3000"/>
              </a:lnSpc>
              <a:spcBef>
                <a:spcPct val="0"/>
              </a:spcBef>
            </a:pPr>
            <a:r>
              <a:rPr lang="en-US" sz="2400" b="1" spc="-60">
                <a:solidFill>
                  <a:srgbClr val="FFFFFF"/>
                </a:solidFill>
                <a:latin typeface="Gotham Heavy"/>
                <a:ea typeface="Gotham Heavy"/>
                <a:cs typeface="Gotham Heavy"/>
                <a:sym typeface="Gotham Heavy"/>
              </a:rPr>
              <a:t>CHOOSING OPTIMAL K (CLUSTERS)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2C01622-FDCD-A90B-ED0B-271D5B65D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759" y="2919106"/>
            <a:ext cx="7552564" cy="585205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61142" y="460375"/>
            <a:ext cx="9803617" cy="9048631"/>
          </a:xfrm>
          <a:prstGeom prst="rect">
            <a:avLst/>
          </a:prstGeom>
        </p:spPr>
        <p:txBody>
          <a:bodyPr lIns="0" tIns="0" rIns="0" bIns="0" rtlCol="0" anchor="t">
            <a:spAutoFit/>
          </a:bodyPr>
          <a:lstStyle/>
          <a:p>
            <a:pPr>
              <a:buNone/>
            </a:pPr>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rPr>
              <a:t>Cluster 0 (Green – High Tier Group)</a:t>
            </a:r>
            <a:endPar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endParaRPr>
          </a:p>
          <a:p>
            <a:pPr lvl="1">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Contains almost all </a:t>
            </a:r>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rPr>
              <a:t>High Solar Tier</a:t>
            </a: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 data points.</a:t>
            </a:r>
          </a:p>
          <a:p>
            <a:pPr lvl="1">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Represents the most advanced/urbanized areas.</a:t>
            </a:r>
          </a:p>
          <a:p>
            <a:pPr>
              <a:buFont typeface="Arial" panose="020B0604020202020204" pitchFamily="34" charset="0"/>
              <a:buChar char="•"/>
            </a:pPr>
            <a:endPar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endParaRPr>
          </a:p>
          <a:p>
            <a:pPr>
              <a:buNone/>
            </a:pPr>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rPr>
              <a:t>Cluster 2 (Blue – Medium Tier Group)</a:t>
            </a:r>
            <a:endPar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endParaRPr>
          </a:p>
          <a:p>
            <a:pPr lvl="1">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Contains almost all </a:t>
            </a:r>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rPr>
              <a:t>Medium Solar Tier</a:t>
            </a: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 data points.</a:t>
            </a:r>
          </a:p>
          <a:p>
            <a:pPr lvl="1">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Reflects moderately developed areas with partial electrification.</a:t>
            </a:r>
          </a:p>
          <a:p>
            <a:pPr>
              <a:buNone/>
            </a:pPr>
            <a:endPar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endParaRPr>
          </a:p>
          <a:p>
            <a:pPr>
              <a:buNone/>
            </a:pPr>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rPr>
              <a:t>Cluster 1 (Red – Low Tier Group)</a:t>
            </a:r>
            <a:endPar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endParaRPr>
          </a:p>
          <a:p>
            <a:pPr lvl="1">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Contains almost all </a:t>
            </a:r>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rPr>
              <a:t>Low Solar Tier</a:t>
            </a: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 data points.</a:t>
            </a:r>
          </a:p>
          <a:p>
            <a:pPr lvl="1">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Represents least electrified or underserved areas.</a:t>
            </a:r>
          </a:p>
          <a:p>
            <a:pPr>
              <a:buNone/>
            </a:pPr>
            <a:endPar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endParaRPr>
          </a:p>
          <a:p>
            <a:pPr>
              <a:buNone/>
            </a:pPr>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rPr>
              <a:t>Interpretation &amp; Insight</a:t>
            </a:r>
            <a:endPar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endParaRPr>
          </a:p>
          <a:p>
            <a:pPr lvl="1">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There is a </a:t>
            </a:r>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rPr>
              <a:t>very strong alignment</a:t>
            </a: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 between clusters and solar tiers.</a:t>
            </a:r>
          </a:p>
          <a:p>
            <a:pPr lvl="1">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The clustering algorithm essentially </a:t>
            </a:r>
            <a:r>
              <a:rPr lang="en-US" sz="2800" b="1" dirty="0">
                <a:solidFill>
                  <a:srgbClr val="68C5FA"/>
                </a:solidFill>
                <a:latin typeface="Open Sans" panose="020B0606030504020204" pitchFamily="34" charset="0"/>
                <a:ea typeface="Open Sans" panose="020B0606030504020204" pitchFamily="34" charset="0"/>
                <a:cs typeface="Open Sans" panose="020B0606030504020204" pitchFamily="34" charset="0"/>
              </a:rPr>
              <a:t>rediscovered the existing categories</a:t>
            </a: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 showing that solar tiers are distinct and well-defined.</a:t>
            </a:r>
          </a:p>
          <a:p>
            <a:pPr lvl="1">
              <a:buFont typeface="Arial" panose="020B0604020202020204" pitchFamily="34" charset="0"/>
              <a:buChar char="•"/>
            </a:pPr>
            <a:r>
              <a:rPr lang="en-US" sz="2800" dirty="0">
                <a:solidFill>
                  <a:srgbClr val="68C5FA"/>
                </a:solidFill>
                <a:latin typeface="Open Sans" panose="020B0606030504020204" pitchFamily="34" charset="0"/>
                <a:ea typeface="Open Sans" panose="020B0606030504020204" pitchFamily="34" charset="0"/>
                <a:cs typeface="Open Sans" panose="020B0606030504020204" pitchFamily="34" charset="0"/>
              </a:rPr>
              <a:t>This validates both the clustering method and the meaningful separation of solar tiers in the dataset.</a:t>
            </a:r>
          </a:p>
        </p:txBody>
      </p:sp>
      <p:sp>
        <p:nvSpPr>
          <p:cNvPr id="5" name="TextBox 5"/>
          <p:cNvSpPr txBox="1"/>
          <p:nvPr/>
        </p:nvSpPr>
        <p:spPr>
          <a:xfrm>
            <a:off x="10768089" y="1796415"/>
            <a:ext cx="6635750" cy="375285"/>
          </a:xfrm>
          <a:prstGeom prst="rect">
            <a:avLst/>
          </a:prstGeom>
        </p:spPr>
        <p:txBody>
          <a:bodyPr lIns="0" tIns="0" rIns="0" bIns="0" rtlCol="0" anchor="t">
            <a:spAutoFit/>
          </a:bodyPr>
          <a:lstStyle/>
          <a:p>
            <a:pPr algn="ctr">
              <a:lnSpc>
                <a:spcPts val="3000"/>
              </a:lnSpc>
              <a:spcBef>
                <a:spcPct val="0"/>
              </a:spcBef>
            </a:pPr>
            <a:r>
              <a:rPr lang="en-US" sz="2400" b="1" spc="-60" dirty="0">
                <a:solidFill>
                  <a:srgbClr val="FFFFFF"/>
                </a:solidFill>
                <a:latin typeface="Canva Sans Bold"/>
                <a:ea typeface="Canva Sans Bold"/>
                <a:cs typeface="Canva Sans Bold"/>
                <a:sym typeface="Canva Sans Bold"/>
              </a:rPr>
              <a:t>CLUSTER–TIER RELATIONSHIP OBSERVATIONS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pic>
        <p:nvPicPr>
          <p:cNvPr id="7" name="Picture 6" descr="A map of different colored dots&#10;&#10;AI-generated content may be incorrect.">
            <a:extLst>
              <a:ext uri="{FF2B5EF4-FFF2-40B4-BE49-F238E27FC236}">
                <a16:creationId xmlns:a16="http://schemas.microsoft.com/office/drawing/2014/main" id="{203DB4D7-54C4-E0B5-E27D-328B6C245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4857" y="2845500"/>
            <a:ext cx="6283044" cy="5680658"/>
          </a:xfrm>
          <a:prstGeom prst="rect">
            <a:avLst/>
          </a:prstGeom>
        </p:spPr>
      </p:pic>
      <p:sp>
        <p:nvSpPr>
          <p:cNvPr id="2" name="Freeform 2"/>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59470" y="971550"/>
            <a:ext cx="10669316" cy="8575809"/>
          </a:xfrm>
          <a:prstGeom prst="rect">
            <a:avLst/>
          </a:prstGeom>
        </p:spPr>
        <p:txBody>
          <a:bodyPr lIns="0" tIns="0" rIns="0" bIns="0" rtlCol="0" anchor="t">
            <a:spAutoFit/>
          </a:bodyPr>
          <a:lstStyle/>
          <a:p>
            <a:pPr algn="l">
              <a:lnSpc>
                <a:spcPts val="4200"/>
              </a:lnSpc>
            </a:pPr>
            <a:r>
              <a:rPr lang="en-US" sz="2800" dirty="0">
                <a:solidFill>
                  <a:srgbClr val="68C5FA"/>
                </a:solidFill>
                <a:latin typeface="Open Sans"/>
                <a:ea typeface="Open Sans"/>
                <a:cs typeface="Open Sans"/>
                <a:sym typeface="Open Sans"/>
              </a:rPr>
              <a:t>This map illustrates the geographic distribution of solar potential across Nigeria, categorized into three tiers: Low (red), Medium (orange), and High (green). The northern region (e.g., Kano, Kaduna, Maiduguri) shows a concentration of High-tier areas, reflecting stronger solar irradiance. Medium-tier zones appear mainly in the central belt (e.g., Nasarawa, Benue, FCT), acting as transitional regions. Low-tier regions are concentrated in the south, where cloud cover and climatic conditions reduce solar resource performance.</a:t>
            </a:r>
          </a:p>
          <a:p>
            <a:pPr algn="l">
              <a:lnSpc>
                <a:spcPts val="4200"/>
              </a:lnSpc>
            </a:pPr>
            <a:endParaRPr lang="en-US" sz="2800" dirty="0">
              <a:solidFill>
                <a:srgbClr val="68C5FA"/>
              </a:solidFill>
              <a:latin typeface="Open Sans"/>
              <a:ea typeface="Open Sans"/>
              <a:cs typeface="Open Sans"/>
              <a:sym typeface="Open Sans"/>
            </a:endParaRPr>
          </a:p>
          <a:p>
            <a:pPr algn="l">
              <a:lnSpc>
                <a:spcPts val="4200"/>
              </a:lnSpc>
            </a:pPr>
            <a:r>
              <a:rPr lang="en-US" sz="2800" dirty="0">
                <a:solidFill>
                  <a:srgbClr val="68C5FA"/>
                </a:solidFill>
                <a:latin typeface="Open Sans"/>
                <a:ea typeface="Open Sans"/>
                <a:cs typeface="Open Sans"/>
                <a:sym typeface="Open Sans"/>
              </a:rPr>
              <a:t>Overall, the map reveals clear spatial patterns: the north holds the greatest solar potential, the central belt has mixed results, and the southern states lag. This highlights the importance of strategic investment and solar infrastructure deployment in regions with high potential, while simultaneously improving access and efficiency in areas with lower tiers.</a:t>
            </a:r>
          </a:p>
        </p:txBody>
      </p:sp>
      <p:sp>
        <p:nvSpPr>
          <p:cNvPr id="5" name="TextBox 5"/>
          <p:cNvSpPr txBox="1"/>
          <p:nvPr/>
        </p:nvSpPr>
        <p:spPr>
          <a:xfrm>
            <a:off x="4864153" y="257933"/>
            <a:ext cx="7349034" cy="375285"/>
          </a:xfrm>
          <a:prstGeom prst="rect">
            <a:avLst/>
          </a:prstGeom>
        </p:spPr>
        <p:txBody>
          <a:bodyPr lIns="0" tIns="0" rIns="0" bIns="0" rtlCol="0" anchor="t">
            <a:spAutoFit/>
          </a:bodyPr>
          <a:lstStyle/>
          <a:p>
            <a:pPr algn="ctr">
              <a:lnSpc>
                <a:spcPts val="3000"/>
              </a:lnSpc>
              <a:spcBef>
                <a:spcPct val="0"/>
              </a:spcBef>
            </a:pPr>
            <a:r>
              <a:rPr lang="en-US" sz="2400" b="1" spc="-60">
                <a:solidFill>
                  <a:srgbClr val="FFFFFF"/>
                </a:solidFill>
                <a:latin typeface="Canva Sans Bold"/>
                <a:ea typeface="Canva Sans Bold"/>
                <a:cs typeface="Canva Sans Bold"/>
                <a:sym typeface="Canva Sans Bold"/>
              </a:rPr>
              <a:t>REGIONAL SOLAR PERFORMANCE CLASSIFICATION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33" name="Right Triangle 32">
            <a:extLst>
              <a:ext uri="{FF2B5EF4-FFF2-40B4-BE49-F238E27FC236}">
                <a16:creationId xmlns:a16="http://schemas.microsoft.com/office/drawing/2014/main" id="{E726B416-8526-1797-16CD-15F52B0B6EF4}"/>
              </a:ext>
            </a:extLst>
          </p:cNvPr>
          <p:cNvSpPr/>
          <p:nvPr/>
        </p:nvSpPr>
        <p:spPr>
          <a:xfrm rot="21321214">
            <a:off x="17364863" y="2229831"/>
            <a:ext cx="575992" cy="2025391"/>
          </a:xfrm>
          <a:prstGeom prst="rtTriangle">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7ECA7723-A866-7C53-6B50-B96B428103BA}"/>
              </a:ext>
            </a:extLst>
          </p:cNvPr>
          <p:cNvSpPr/>
          <p:nvPr/>
        </p:nvSpPr>
        <p:spPr>
          <a:xfrm rot="21321214">
            <a:off x="17630919" y="2259907"/>
            <a:ext cx="575992" cy="2025391"/>
          </a:xfrm>
          <a:prstGeom prst="rtTriangle">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0FB80AB-1A7D-09D6-287C-136B0633188D}"/>
              </a:ext>
            </a:extLst>
          </p:cNvPr>
          <p:cNvSpPr/>
          <p:nvPr/>
        </p:nvSpPr>
        <p:spPr>
          <a:xfrm>
            <a:off x="1832353" y="5143500"/>
            <a:ext cx="1791479" cy="864179"/>
          </a:xfrm>
          <a:prstGeom prst="rect">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3627CA6E-958A-20BF-8440-BA6ECFAB6085}"/>
              </a:ext>
            </a:extLst>
          </p:cNvPr>
          <p:cNvSpPr/>
          <p:nvPr/>
        </p:nvSpPr>
        <p:spPr>
          <a:xfrm rot="11882262">
            <a:off x="988858" y="5590981"/>
            <a:ext cx="2260795" cy="2808484"/>
          </a:xfrm>
          <a:prstGeom prst="rtTriangle">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C1BA025-1714-21B5-6819-5535E3B3328F}"/>
              </a:ext>
            </a:extLst>
          </p:cNvPr>
          <p:cNvSpPr/>
          <p:nvPr/>
        </p:nvSpPr>
        <p:spPr>
          <a:xfrm>
            <a:off x="1600200" y="2627863"/>
            <a:ext cx="16019795" cy="2837287"/>
          </a:xfrm>
          <a:prstGeom prst="rect">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59ED968-EA8E-84F7-4CCE-80665B2932A7}"/>
              </a:ext>
            </a:extLst>
          </p:cNvPr>
          <p:cNvSpPr/>
          <p:nvPr/>
        </p:nvSpPr>
        <p:spPr>
          <a:xfrm>
            <a:off x="2786508" y="3832097"/>
            <a:ext cx="15250044" cy="4711419"/>
          </a:xfrm>
          <a:prstGeom prst="rect">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2366797" y="214531"/>
            <a:ext cx="13554405" cy="2082165"/>
          </a:xfrm>
          <a:prstGeom prst="rect">
            <a:avLst/>
          </a:prstGeom>
        </p:spPr>
        <p:txBody>
          <a:bodyPr lIns="0" tIns="0" rIns="0" bIns="0" rtlCol="0" anchor="t">
            <a:spAutoFit/>
          </a:bodyPr>
          <a:lstStyle/>
          <a:p>
            <a:pPr algn="ctr">
              <a:lnSpc>
                <a:spcPts val="8749"/>
              </a:lnSpc>
            </a:pPr>
            <a:r>
              <a:rPr lang="en-US" sz="6999" b="1" spc="-174">
                <a:solidFill>
                  <a:srgbClr val="6FC5F6"/>
                </a:solidFill>
                <a:latin typeface="Gotham Heavy"/>
                <a:ea typeface="Gotham Heavy"/>
                <a:cs typeface="Gotham Heavy"/>
                <a:sym typeface="Gotham Heavy"/>
              </a:rPr>
              <a:t>METHODOLOGY</a:t>
            </a:r>
          </a:p>
          <a:p>
            <a:pPr algn="ctr">
              <a:lnSpc>
                <a:spcPts val="7750"/>
              </a:lnSpc>
            </a:pPr>
            <a:r>
              <a:rPr lang="en-US" sz="6200" b="1" spc="-155">
                <a:solidFill>
                  <a:srgbClr val="FFFFFF"/>
                </a:solidFill>
                <a:latin typeface="Gotham Heavy"/>
                <a:ea typeface="Gotham Heavy"/>
                <a:cs typeface="Gotham Heavy"/>
                <a:sym typeface="Gotham Heavy"/>
              </a:rPr>
              <a:t>Overview</a:t>
            </a:r>
          </a:p>
        </p:txBody>
      </p:sp>
      <p:sp>
        <p:nvSpPr>
          <p:cNvPr id="7" name="Freeform 7"/>
          <p:cNvSpPr/>
          <p:nvPr/>
        </p:nvSpPr>
        <p:spPr>
          <a:xfrm flipH="1">
            <a:off x="15921203" y="347881"/>
            <a:ext cx="1101044" cy="744581"/>
          </a:xfrm>
          <a:custGeom>
            <a:avLst/>
            <a:gdLst/>
            <a:ahLst/>
            <a:cxnLst/>
            <a:rect l="l" t="t" r="r" b="b"/>
            <a:pathLst>
              <a:path w="1101044" h="744581">
                <a:moveTo>
                  <a:pt x="1101044" y="0"/>
                </a:moveTo>
                <a:lnTo>
                  <a:pt x="0" y="0"/>
                </a:lnTo>
                <a:lnTo>
                  <a:pt x="0" y="744582"/>
                </a:lnTo>
                <a:lnTo>
                  <a:pt x="1101044" y="744582"/>
                </a:lnTo>
                <a:lnTo>
                  <a:pt x="110104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93147" y="347881"/>
            <a:ext cx="1101044" cy="744581"/>
          </a:xfrm>
          <a:custGeom>
            <a:avLst/>
            <a:gdLst/>
            <a:ahLst/>
            <a:cxnLst/>
            <a:rect l="l" t="t" r="r" b="b"/>
            <a:pathLst>
              <a:path w="1101044" h="744581">
                <a:moveTo>
                  <a:pt x="0" y="0"/>
                </a:moveTo>
                <a:lnTo>
                  <a:pt x="1101044" y="0"/>
                </a:lnTo>
                <a:lnTo>
                  <a:pt x="1101044" y="744582"/>
                </a:lnTo>
                <a:lnTo>
                  <a:pt x="0" y="7445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flipV="1">
            <a:off x="-1" y="6007680"/>
            <a:ext cx="2230581" cy="2888956"/>
          </a:xfrm>
          <a:custGeom>
            <a:avLst/>
            <a:gdLst/>
            <a:ahLst/>
            <a:cxnLst/>
            <a:rect l="l" t="t" r="r" b="b"/>
            <a:pathLst>
              <a:path w="3449500" h="2888956">
                <a:moveTo>
                  <a:pt x="0" y="2888957"/>
                </a:moveTo>
                <a:lnTo>
                  <a:pt x="3449500" y="2888957"/>
                </a:lnTo>
                <a:lnTo>
                  <a:pt x="3449500" y="0"/>
                </a:lnTo>
                <a:lnTo>
                  <a:pt x="0" y="0"/>
                </a:lnTo>
                <a:lnTo>
                  <a:pt x="0" y="2888957"/>
                </a:lnTo>
                <a:close/>
              </a:path>
            </a:pathLst>
          </a:custGeom>
          <a:blipFill>
            <a:blip r:embed="rId4">
              <a:extLst>
                <a:ext uri="{96DAC541-7B7A-43D3-8B79-37D633B846F1}">
                  <asvg:svgBlip xmlns:asvg="http://schemas.microsoft.com/office/drawing/2016/SVG/main" r:embed="rId5"/>
                </a:ext>
              </a:extLst>
            </a:blip>
            <a:stretch>
              <a:fillRect l="-54646"/>
            </a:stretch>
          </a:blipFill>
        </p:spPr>
        <p:txBody>
          <a:bodyPr/>
          <a:lstStyle/>
          <a:p>
            <a:endParaRPr lang="en-US"/>
          </a:p>
        </p:txBody>
      </p:sp>
      <p:sp>
        <p:nvSpPr>
          <p:cNvPr id="10" name="Freeform 10"/>
          <p:cNvSpPr/>
          <p:nvPr/>
        </p:nvSpPr>
        <p:spPr>
          <a:xfrm>
            <a:off x="0" y="8896637"/>
            <a:ext cx="9157922" cy="1320267"/>
          </a:xfrm>
          <a:custGeom>
            <a:avLst/>
            <a:gdLst/>
            <a:ahLst/>
            <a:cxnLst/>
            <a:rect l="l" t="t" r="r" b="b"/>
            <a:pathLst>
              <a:path w="9157922" h="1320267">
                <a:moveTo>
                  <a:pt x="0" y="0"/>
                </a:moveTo>
                <a:lnTo>
                  <a:pt x="9157922" y="0"/>
                </a:lnTo>
                <a:lnTo>
                  <a:pt x="9157922" y="1320267"/>
                </a:lnTo>
                <a:lnTo>
                  <a:pt x="0" y="13202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130078" y="8896637"/>
            <a:ext cx="9157922" cy="1320267"/>
          </a:xfrm>
          <a:custGeom>
            <a:avLst/>
            <a:gdLst/>
            <a:ahLst/>
            <a:cxnLst/>
            <a:rect l="l" t="t" r="r" b="b"/>
            <a:pathLst>
              <a:path w="9157922" h="1320267">
                <a:moveTo>
                  <a:pt x="0" y="0"/>
                </a:moveTo>
                <a:lnTo>
                  <a:pt x="9157922" y="0"/>
                </a:lnTo>
                <a:lnTo>
                  <a:pt x="9157922" y="1320267"/>
                </a:lnTo>
                <a:lnTo>
                  <a:pt x="0" y="13202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18036552" y="3737839"/>
            <a:ext cx="251448" cy="4853998"/>
            <a:chOff x="0" y="0"/>
            <a:chExt cx="66225" cy="1278419"/>
          </a:xfrm>
        </p:grpSpPr>
        <p:sp>
          <p:nvSpPr>
            <p:cNvPr id="13" name="Freeform 13"/>
            <p:cNvSpPr/>
            <p:nvPr/>
          </p:nvSpPr>
          <p:spPr>
            <a:xfrm>
              <a:off x="0" y="0"/>
              <a:ext cx="66225" cy="1278419"/>
            </a:xfrm>
            <a:custGeom>
              <a:avLst/>
              <a:gdLst/>
              <a:ahLst/>
              <a:cxnLst/>
              <a:rect l="l" t="t" r="r" b="b"/>
              <a:pathLst>
                <a:path w="66225" h="1278419">
                  <a:moveTo>
                    <a:pt x="0" y="0"/>
                  </a:moveTo>
                  <a:lnTo>
                    <a:pt x="66225" y="0"/>
                  </a:lnTo>
                  <a:lnTo>
                    <a:pt x="66225" y="1278419"/>
                  </a:lnTo>
                  <a:lnTo>
                    <a:pt x="0" y="1278419"/>
                  </a:lnTo>
                  <a:close/>
                </a:path>
              </a:pathLst>
            </a:custGeom>
            <a:solidFill>
              <a:srgbClr val="012157"/>
            </a:solidFill>
          </p:spPr>
          <p:txBody>
            <a:bodyPr/>
            <a:lstStyle/>
            <a:p>
              <a:endParaRPr lang="en-US"/>
            </a:p>
          </p:txBody>
        </p:sp>
        <p:sp>
          <p:nvSpPr>
            <p:cNvPr id="14" name="TextBox 14"/>
            <p:cNvSpPr txBox="1"/>
            <p:nvPr/>
          </p:nvSpPr>
          <p:spPr>
            <a:xfrm>
              <a:off x="0" y="76200"/>
              <a:ext cx="66225" cy="1202219"/>
            </a:xfrm>
            <a:prstGeom prst="rect">
              <a:avLst/>
            </a:prstGeom>
          </p:spPr>
          <p:txBody>
            <a:bodyPr lIns="50800" tIns="50800" rIns="50800" bIns="50800" rtlCol="0" anchor="ctr"/>
            <a:lstStyle/>
            <a:p>
              <a:pPr algn="ctr">
                <a:lnSpc>
                  <a:spcPts val="2064"/>
                </a:lnSpc>
              </a:pPr>
              <a:endParaRPr/>
            </a:p>
          </p:txBody>
        </p:sp>
      </p:grpSp>
      <p:grpSp>
        <p:nvGrpSpPr>
          <p:cNvPr id="15" name="Group 15"/>
          <p:cNvGrpSpPr/>
          <p:nvPr/>
        </p:nvGrpSpPr>
        <p:grpSpPr>
          <a:xfrm>
            <a:off x="505831" y="1548812"/>
            <a:ext cx="1072139" cy="4141376"/>
            <a:chOff x="0" y="0"/>
            <a:chExt cx="282374" cy="1090733"/>
          </a:xfrm>
        </p:grpSpPr>
        <p:sp>
          <p:nvSpPr>
            <p:cNvPr id="16" name="Freeform 16"/>
            <p:cNvSpPr/>
            <p:nvPr/>
          </p:nvSpPr>
          <p:spPr>
            <a:xfrm>
              <a:off x="0" y="0"/>
              <a:ext cx="282374" cy="1090733"/>
            </a:xfrm>
            <a:custGeom>
              <a:avLst/>
              <a:gdLst/>
              <a:ahLst/>
              <a:cxnLst/>
              <a:rect l="l" t="t" r="r" b="b"/>
              <a:pathLst>
                <a:path w="282374" h="1090733">
                  <a:moveTo>
                    <a:pt x="0" y="0"/>
                  </a:moveTo>
                  <a:lnTo>
                    <a:pt x="282374" y="0"/>
                  </a:lnTo>
                  <a:lnTo>
                    <a:pt x="282374" y="1090733"/>
                  </a:lnTo>
                  <a:lnTo>
                    <a:pt x="0" y="1090733"/>
                  </a:lnTo>
                  <a:close/>
                </a:path>
              </a:pathLst>
            </a:custGeom>
            <a:solidFill>
              <a:srgbClr val="012157"/>
            </a:solidFill>
          </p:spPr>
          <p:txBody>
            <a:bodyPr/>
            <a:lstStyle/>
            <a:p>
              <a:endParaRPr lang="en-US"/>
            </a:p>
          </p:txBody>
        </p:sp>
        <p:sp>
          <p:nvSpPr>
            <p:cNvPr id="17" name="TextBox 17"/>
            <p:cNvSpPr txBox="1"/>
            <p:nvPr/>
          </p:nvSpPr>
          <p:spPr>
            <a:xfrm>
              <a:off x="0" y="76200"/>
              <a:ext cx="282374" cy="1014533"/>
            </a:xfrm>
            <a:prstGeom prst="rect">
              <a:avLst/>
            </a:prstGeom>
          </p:spPr>
          <p:txBody>
            <a:bodyPr lIns="50800" tIns="50800" rIns="50800" bIns="50800" rtlCol="0" anchor="ctr"/>
            <a:lstStyle/>
            <a:p>
              <a:pPr algn="ctr">
                <a:lnSpc>
                  <a:spcPts val="2064"/>
                </a:lnSpc>
              </a:pPr>
              <a:endParaRPr/>
            </a:p>
          </p:txBody>
        </p:sp>
      </p:grpSp>
      <p:grpSp>
        <p:nvGrpSpPr>
          <p:cNvPr id="18" name="Group 18"/>
          <p:cNvGrpSpPr/>
          <p:nvPr/>
        </p:nvGrpSpPr>
        <p:grpSpPr>
          <a:xfrm>
            <a:off x="-1" y="0"/>
            <a:ext cx="505831" cy="5143500"/>
            <a:chOff x="0" y="0"/>
            <a:chExt cx="289862" cy="1354667"/>
          </a:xfrm>
        </p:grpSpPr>
        <p:sp>
          <p:nvSpPr>
            <p:cNvPr id="19" name="Freeform 19"/>
            <p:cNvSpPr/>
            <p:nvPr/>
          </p:nvSpPr>
          <p:spPr>
            <a:xfrm>
              <a:off x="0" y="0"/>
              <a:ext cx="289862" cy="1354667"/>
            </a:xfrm>
            <a:custGeom>
              <a:avLst/>
              <a:gdLst/>
              <a:ahLst/>
              <a:cxnLst/>
              <a:rect l="l" t="t" r="r" b="b"/>
              <a:pathLst>
                <a:path w="289862" h="1354667">
                  <a:moveTo>
                    <a:pt x="0" y="0"/>
                  </a:moveTo>
                  <a:lnTo>
                    <a:pt x="289862" y="0"/>
                  </a:lnTo>
                  <a:lnTo>
                    <a:pt x="289862" y="1354667"/>
                  </a:lnTo>
                  <a:lnTo>
                    <a:pt x="0" y="1354667"/>
                  </a:lnTo>
                  <a:close/>
                </a:path>
              </a:pathLst>
            </a:custGeom>
            <a:solidFill>
              <a:srgbClr val="6FC5F6"/>
            </a:solidFill>
          </p:spPr>
          <p:txBody>
            <a:bodyPr/>
            <a:lstStyle/>
            <a:p>
              <a:endParaRPr lang="en-US"/>
            </a:p>
          </p:txBody>
        </p:sp>
        <p:sp>
          <p:nvSpPr>
            <p:cNvPr id="20" name="TextBox 20"/>
            <p:cNvSpPr txBox="1"/>
            <p:nvPr/>
          </p:nvSpPr>
          <p:spPr>
            <a:xfrm>
              <a:off x="0" y="76200"/>
              <a:ext cx="289862" cy="1278467"/>
            </a:xfrm>
            <a:prstGeom prst="rect">
              <a:avLst/>
            </a:prstGeom>
          </p:spPr>
          <p:txBody>
            <a:bodyPr lIns="50800" tIns="50800" rIns="50800" bIns="50800" rtlCol="0" anchor="ctr"/>
            <a:lstStyle/>
            <a:p>
              <a:pPr algn="ctr">
                <a:lnSpc>
                  <a:spcPts val="2064"/>
                </a:lnSpc>
              </a:pPr>
              <a:endParaRPr/>
            </a:p>
          </p:txBody>
        </p:sp>
      </p:grpSp>
      <p:sp>
        <p:nvSpPr>
          <p:cNvPr id="21" name="TextBox 21"/>
          <p:cNvSpPr txBox="1"/>
          <p:nvPr/>
        </p:nvSpPr>
        <p:spPr>
          <a:xfrm>
            <a:off x="925358" y="9135765"/>
            <a:ext cx="1305223" cy="541782"/>
          </a:xfrm>
          <a:prstGeom prst="rect">
            <a:avLst/>
          </a:prstGeom>
        </p:spPr>
        <p:txBody>
          <a:bodyPr lIns="0" tIns="0" rIns="0" bIns="0" rtlCol="0" anchor="t">
            <a:spAutoFit/>
          </a:bodyPr>
          <a:lstStyle/>
          <a:p>
            <a:pPr algn="ctr">
              <a:lnSpc>
                <a:spcPts val="2064"/>
              </a:lnSpc>
            </a:pPr>
            <a:r>
              <a:rPr lang="en-US" sz="2200" b="1" spc="-60" dirty="0">
                <a:solidFill>
                  <a:srgbClr val="FFFFFF"/>
                </a:solidFill>
                <a:latin typeface="Gotham Heavy"/>
                <a:ea typeface="Gotham Heavy"/>
                <a:cs typeface="Gotham Heavy"/>
                <a:sym typeface="Gotham Heavy"/>
              </a:rPr>
              <a:t>Data</a:t>
            </a:r>
          </a:p>
          <a:p>
            <a:pPr algn="ctr">
              <a:lnSpc>
                <a:spcPts val="2064"/>
              </a:lnSpc>
            </a:pPr>
            <a:r>
              <a:rPr lang="en-US" sz="2200" b="1" spc="-60" dirty="0">
                <a:solidFill>
                  <a:srgbClr val="FFFFFF"/>
                </a:solidFill>
                <a:latin typeface="Gotham Heavy"/>
                <a:ea typeface="Gotham Heavy"/>
                <a:cs typeface="Gotham Heavy"/>
                <a:sym typeface="Gotham Heavy"/>
              </a:rPr>
              <a:t>Cleaning</a:t>
            </a:r>
          </a:p>
        </p:txBody>
      </p:sp>
      <p:sp>
        <p:nvSpPr>
          <p:cNvPr id="22" name="TextBox 22"/>
          <p:cNvSpPr txBox="1"/>
          <p:nvPr/>
        </p:nvSpPr>
        <p:spPr>
          <a:xfrm>
            <a:off x="3623832" y="9264353"/>
            <a:ext cx="2062659" cy="284607"/>
          </a:xfrm>
          <a:prstGeom prst="rect">
            <a:avLst/>
          </a:prstGeom>
        </p:spPr>
        <p:txBody>
          <a:bodyPr lIns="0" tIns="0" rIns="0" bIns="0" rtlCol="0" anchor="t">
            <a:spAutoFit/>
          </a:bodyPr>
          <a:lstStyle/>
          <a:p>
            <a:pPr algn="ctr">
              <a:lnSpc>
                <a:spcPts val="2064"/>
              </a:lnSpc>
            </a:pPr>
            <a:r>
              <a:rPr lang="en-US" sz="2400" b="1" spc="-60">
                <a:solidFill>
                  <a:srgbClr val="FFFFFF"/>
                </a:solidFill>
                <a:latin typeface="Gotham Bold"/>
                <a:ea typeface="Gotham Bold"/>
                <a:cs typeface="Gotham Bold"/>
                <a:sym typeface="Gotham Bold"/>
              </a:rPr>
              <a:t>Winsorization</a:t>
            </a:r>
          </a:p>
        </p:txBody>
      </p:sp>
      <p:sp>
        <p:nvSpPr>
          <p:cNvPr id="23" name="TextBox 23"/>
          <p:cNvSpPr txBox="1"/>
          <p:nvPr/>
        </p:nvSpPr>
        <p:spPr>
          <a:xfrm>
            <a:off x="6943790" y="9135765"/>
            <a:ext cx="1403052" cy="538609"/>
          </a:xfrm>
          <a:prstGeom prst="rect">
            <a:avLst/>
          </a:prstGeom>
        </p:spPr>
        <p:txBody>
          <a:bodyPr lIns="0" tIns="0" rIns="0" bIns="0" rtlCol="0" anchor="t">
            <a:spAutoFit/>
          </a:bodyPr>
          <a:lstStyle/>
          <a:p>
            <a:pPr algn="ctr">
              <a:lnSpc>
                <a:spcPts val="2064"/>
              </a:lnSpc>
            </a:pPr>
            <a:r>
              <a:rPr lang="en-US" sz="2200" b="1" spc="-60" dirty="0">
                <a:solidFill>
                  <a:srgbClr val="FFFFFF"/>
                </a:solidFill>
                <a:latin typeface="Gotham Bold"/>
                <a:ea typeface="Gotham Bold"/>
                <a:cs typeface="Gotham Bold"/>
                <a:sym typeface="Gotham Bold"/>
              </a:rPr>
              <a:t>Encoding</a:t>
            </a:r>
          </a:p>
          <a:p>
            <a:pPr algn="ctr">
              <a:lnSpc>
                <a:spcPts val="2064"/>
              </a:lnSpc>
            </a:pPr>
            <a:r>
              <a:rPr lang="en-US" sz="2200" b="1" spc="-60" dirty="0">
                <a:solidFill>
                  <a:srgbClr val="FFFFFF"/>
                </a:solidFill>
                <a:latin typeface="Gotham Bold"/>
                <a:ea typeface="Gotham Bold"/>
                <a:cs typeface="Gotham Bold"/>
                <a:sym typeface="Gotham Bold"/>
              </a:rPr>
              <a:t>&amp; Scaling</a:t>
            </a:r>
          </a:p>
        </p:txBody>
      </p:sp>
      <p:sp>
        <p:nvSpPr>
          <p:cNvPr id="24" name="TextBox 24"/>
          <p:cNvSpPr txBox="1"/>
          <p:nvPr/>
        </p:nvSpPr>
        <p:spPr>
          <a:xfrm>
            <a:off x="9821481" y="9135765"/>
            <a:ext cx="1786830" cy="538994"/>
          </a:xfrm>
          <a:prstGeom prst="rect">
            <a:avLst/>
          </a:prstGeom>
        </p:spPr>
        <p:txBody>
          <a:bodyPr lIns="0" tIns="0" rIns="0" bIns="0" rtlCol="0" anchor="t">
            <a:spAutoFit/>
          </a:bodyPr>
          <a:lstStyle/>
          <a:p>
            <a:pPr algn="ctr">
              <a:lnSpc>
                <a:spcPts val="2064"/>
              </a:lnSpc>
            </a:pPr>
            <a:r>
              <a:rPr lang="en-US" sz="2200" b="1" spc="-60" dirty="0" err="1">
                <a:solidFill>
                  <a:srgbClr val="FFFFFF"/>
                </a:solidFill>
                <a:latin typeface="Gotham Bold"/>
                <a:ea typeface="Gotham Bold"/>
                <a:cs typeface="Gotham Bold"/>
                <a:sym typeface="Gotham Bold"/>
              </a:rPr>
              <a:t>GeoFeature</a:t>
            </a:r>
            <a:endParaRPr lang="en-US" sz="2200" b="1" spc="-60" dirty="0">
              <a:solidFill>
                <a:srgbClr val="FFFFFF"/>
              </a:solidFill>
              <a:latin typeface="Gotham Bold"/>
              <a:ea typeface="Gotham Bold"/>
              <a:cs typeface="Gotham Bold"/>
              <a:sym typeface="Gotham Bold"/>
            </a:endParaRPr>
          </a:p>
          <a:p>
            <a:pPr algn="ctr">
              <a:lnSpc>
                <a:spcPts val="2064"/>
              </a:lnSpc>
            </a:pPr>
            <a:r>
              <a:rPr lang="en-US" sz="2200" b="1" spc="-60" dirty="0">
                <a:solidFill>
                  <a:srgbClr val="FFFFFF"/>
                </a:solidFill>
                <a:latin typeface="Gotham Bold"/>
                <a:ea typeface="Gotham Bold"/>
                <a:cs typeface="Gotham Bold"/>
                <a:sym typeface="Gotham Bold"/>
              </a:rPr>
              <a:t>Engineering</a:t>
            </a:r>
          </a:p>
        </p:txBody>
      </p:sp>
      <p:sp>
        <p:nvSpPr>
          <p:cNvPr id="25" name="TextBox 25"/>
          <p:cNvSpPr txBox="1"/>
          <p:nvPr/>
        </p:nvSpPr>
        <p:spPr>
          <a:xfrm>
            <a:off x="12659882" y="9135765"/>
            <a:ext cx="2134890" cy="541782"/>
          </a:xfrm>
          <a:prstGeom prst="rect">
            <a:avLst/>
          </a:prstGeom>
        </p:spPr>
        <p:txBody>
          <a:bodyPr lIns="0" tIns="0" rIns="0" bIns="0" rtlCol="0" anchor="t">
            <a:spAutoFit/>
          </a:bodyPr>
          <a:lstStyle/>
          <a:p>
            <a:pPr algn="ctr">
              <a:lnSpc>
                <a:spcPts val="2064"/>
              </a:lnSpc>
            </a:pPr>
            <a:r>
              <a:rPr lang="en-US" sz="2200" b="1" spc="-60" dirty="0">
                <a:solidFill>
                  <a:srgbClr val="FFFFFF"/>
                </a:solidFill>
                <a:latin typeface="Gotham Bold"/>
                <a:ea typeface="Gotham Bold"/>
                <a:cs typeface="Gotham Bold"/>
                <a:sym typeface="Gotham Bold"/>
              </a:rPr>
              <a:t>Train/Validate</a:t>
            </a:r>
          </a:p>
          <a:p>
            <a:pPr algn="ctr">
              <a:lnSpc>
                <a:spcPts val="2064"/>
              </a:lnSpc>
            </a:pPr>
            <a:r>
              <a:rPr lang="en-US" sz="2200" b="1" spc="-60" dirty="0">
                <a:solidFill>
                  <a:srgbClr val="FFFFFF"/>
                </a:solidFill>
                <a:latin typeface="Gotham Bold"/>
                <a:ea typeface="Gotham Bold"/>
                <a:cs typeface="Gotham Bold"/>
                <a:sym typeface="Gotham Bold"/>
              </a:rPr>
              <a:t>Models</a:t>
            </a:r>
          </a:p>
        </p:txBody>
      </p:sp>
      <p:sp>
        <p:nvSpPr>
          <p:cNvPr id="26" name="TextBox 26"/>
          <p:cNvSpPr txBox="1"/>
          <p:nvPr/>
        </p:nvSpPr>
        <p:spPr>
          <a:xfrm>
            <a:off x="15750502" y="9135765"/>
            <a:ext cx="2064147" cy="541782"/>
          </a:xfrm>
          <a:prstGeom prst="rect">
            <a:avLst/>
          </a:prstGeom>
        </p:spPr>
        <p:txBody>
          <a:bodyPr lIns="0" tIns="0" rIns="0" bIns="0" rtlCol="0" anchor="t">
            <a:spAutoFit/>
          </a:bodyPr>
          <a:lstStyle/>
          <a:p>
            <a:pPr algn="ctr">
              <a:lnSpc>
                <a:spcPts val="2064"/>
              </a:lnSpc>
            </a:pPr>
            <a:r>
              <a:rPr lang="en-US" sz="2200" b="1" spc="-60" dirty="0">
                <a:solidFill>
                  <a:srgbClr val="FFFFFF"/>
                </a:solidFill>
                <a:latin typeface="Gotham Bold"/>
                <a:ea typeface="Gotham Bold"/>
                <a:cs typeface="Gotham Bold"/>
                <a:sym typeface="Gotham Bold"/>
              </a:rPr>
              <a:t>Mapping &amp;</a:t>
            </a:r>
          </a:p>
          <a:p>
            <a:pPr algn="ctr">
              <a:lnSpc>
                <a:spcPts val="2064"/>
              </a:lnSpc>
            </a:pPr>
            <a:r>
              <a:rPr lang="en-US" sz="2200" b="1" spc="-60" dirty="0">
                <a:solidFill>
                  <a:srgbClr val="FFFFFF"/>
                </a:solidFill>
                <a:latin typeface="Gotham Bold"/>
                <a:ea typeface="Gotham Bold"/>
                <a:cs typeface="Gotham Bold"/>
                <a:sym typeface="Gotham Bold"/>
              </a:rPr>
              <a:t>Interpretation</a:t>
            </a:r>
          </a:p>
        </p:txBody>
      </p:sp>
      <p:sp>
        <p:nvSpPr>
          <p:cNvPr id="6" name="TextBox 6"/>
          <p:cNvSpPr txBox="1"/>
          <p:nvPr/>
        </p:nvSpPr>
        <p:spPr>
          <a:xfrm>
            <a:off x="2786508" y="3037107"/>
            <a:ext cx="14697594" cy="5222392"/>
          </a:xfrm>
          <a:prstGeom prst="rect">
            <a:avLst/>
          </a:prstGeom>
        </p:spPr>
        <p:txBody>
          <a:bodyPr lIns="0" tIns="0" rIns="0" bIns="0" rtlCol="0" anchor="t">
            <a:spAutoFit/>
          </a:bodyPr>
          <a:lstStyle/>
          <a:p>
            <a:pPr>
              <a:lnSpc>
                <a:spcPts val="4060"/>
              </a:lnSpc>
            </a:pPr>
            <a:r>
              <a:rPr lang="en-US" sz="2900" b="1" dirty="0">
                <a:solidFill>
                  <a:srgbClr val="FFFFFF"/>
                </a:solidFill>
                <a:latin typeface="Open Sans Bold"/>
                <a:ea typeface="Open Sans Bold"/>
                <a:cs typeface="Open Sans Bold"/>
                <a:sym typeface="Open Sans Bold"/>
              </a:rPr>
              <a:t>Approach:</a:t>
            </a:r>
            <a:r>
              <a:rPr lang="en-US" sz="2900" b="1" dirty="0">
                <a:solidFill>
                  <a:srgbClr val="FFFFFF"/>
                </a:solidFill>
                <a:latin typeface="Open Sans Semi-Bold"/>
                <a:ea typeface="Open Sans Semi-Bold"/>
                <a:cs typeface="Open Sans Semi-Bold"/>
                <a:sym typeface="Open Sans Semi-Bold"/>
              </a:rPr>
              <a:t> Supervised classification of </a:t>
            </a:r>
            <a:r>
              <a:rPr lang="en-US" sz="2900" b="1" dirty="0" err="1">
                <a:solidFill>
                  <a:srgbClr val="FFFFFF"/>
                </a:solidFill>
                <a:latin typeface="Open Sans Semi-Bold"/>
                <a:ea typeface="Open Sans Semi-Bold"/>
                <a:cs typeface="Open Sans Semi-Bold"/>
                <a:sym typeface="Open Sans Semi-Bold"/>
              </a:rPr>
              <a:t>Solar_Tier_Label</a:t>
            </a:r>
            <a:r>
              <a:rPr lang="en-US" sz="2900" b="1" dirty="0">
                <a:solidFill>
                  <a:srgbClr val="FFFFFF"/>
                </a:solidFill>
                <a:latin typeface="Open Sans Semi-Bold"/>
                <a:ea typeface="Open Sans Semi-Bold"/>
                <a:cs typeface="Open Sans Semi-Bold"/>
                <a:sym typeface="Open Sans Semi-Bold"/>
              </a:rPr>
              <a:t> (Low / Medium / High) + unsupervised clustering for regional segmentation.</a:t>
            </a:r>
          </a:p>
          <a:p>
            <a:pPr>
              <a:lnSpc>
                <a:spcPts val="4060"/>
              </a:lnSpc>
            </a:pPr>
            <a:endParaRPr lang="en-US" sz="2900" b="1" dirty="0">
              <a:solidFill>
                <a:srgbClr val="FFFFFF"/>
              </a:solidFill>
              <a:latin typeface="Open Sans Semi-Bold"/>
              <a:ea typeface="Open Sans Semi-Bold"/>
              <a:cs typeface="Open Sans Semi-Bold"/>
              <a:sym typeface="Open Sans Semi-Bold"/>
            </a:endParaRPr>
          </a:p>
          <a:p>
            <a:pPr>
              <a:lnSpc>
                <a:spcPts val="4060"/>
              </a:lnSpc>
            </a:pPr>
            <a:r>
              <a:rPr lang="en-US" sz="2900" b="1" dirty="0">
                <a:solidFill>
                  <a:srgbClr val="FFFFFF"/>
                </a:solidFill>
                <a:latin typeface="Open Sans Bold"/>
                <a:ea typeface="Open Sans Bold"/>
                <a:cs typeface="Open Sans Bold"/>
                <a:sym typeface="Open Sans Bold"/>
              </a:rPr>
              <a:t>Pipeline: </a:t>
            </a:r>
            <a:r>
              <a:rPr lang="en-US" sz="2900" b="1" dirty="0">
                <a:solidFill>
                  <a:srgbClr val="FFFFFF"/>
                </a:solidFill>
                <a:latin typeface="Open Sans Semi-Bold"/>
                <a:ea typeface="Open Sans Semi-Bold"/>
                <a:cs typeface="Open Sans Semi-Bold"/>
                <a:sym typeface="Open Sans Semi-Bold"/>
              </a:rPr>
              <a:t>Data cleaning → </a:t>
            </a:r>
            <a:r>
              <a:rPr lang="en-US" sz="2900" b="1" dirty="0" err="1">
                <a:solidFill>
                  <a:srgbClr val="FFFFFF"/>
                </a:solidFill>
                <a:latin typeface="Open Sans Semi-Bold"/>
                <a:ea typeface="Open Sans Semi-Bold"/>
                <a:cs typeface="Open Sans Semi-Bold"/>
                <a:sym typeface="Open Sans Semi-Bold"/>
              </a:rPr>
              <a:t>Winsorization</a:t>
            </a:r>
            <a:r>
              <a:rPr lang="en-US" sz="2900" b="1" dirty="0">
                <a:solidFill>
                  <a:srgbClr val="FFFFFF"/>
                </a:solidFill>
                <a:latin typeface="Open Sans Semi-Bold"/>
                <a:ea typeface="Open Sans Semi-Bold"/>
                <a:cs typeface="Open Sans Semi-Bold"/>
                <a:sym typeface="Open Sans Semi-Bold"/>
              </a:rPr>
              <a:t> (10% cap) → </a:t>
            </a:r>
            <a:r>
              <a:rPr lang="en-US" sz="2900" b="1" dirty="0" err="1">
                <a:solidFill>
                  <a:srgbClr val="FFFFFF"/>
                </a:solidFill>
                <a:latin typeface="Open Sans Semi-Bold"/>
                <a:ea typeface="Open Sans Semi-Bold"/>
                <a:cs typeface="Open Sans Semi-Bold"/>
                <a:sym typeface="Open Sans Semi-Bold"/>
              </a:rPr>
              <a:t>GeoFeature</a:t>
            </a:r>
            <a:r>
              <a:rPr lang="en-US" sz="2900" b="1" dirty="0">
                <a:solidFill>
                  <a:srgbClr val="FFFFFF"/>
                </a:solidFill>
                <a:latin typeface="Open Sans Semi-Bold"/>
                <a:ea typeface="Open Sans Semi-Bold"/>
                <a:cs typeface="Open Sans Semi-Bold"/>
                <a:sym typeface="Open Sans Semi-Bold"/>
              </a:rPr>
              <a:t> engineering → Encoding/Scaling → Train/validate models → Mapping &amp; interpretation.</a:t>
            </a:r>
          </a:p>
          <a:p>
            <a:pPr>
              <a:lnSpc>
                <a:spcPts val="4060"/>
              </a:lnSpc>
            </a:pPr>
            <a:endParaRPr lang="en-US" sz="2900" b="1" dirty="0">
              <a:solidFill>
                <a:srgbClr val="FFFFFF"/>
              </a:solidFill>
              <a:latin typeface="Open Sans Semi-Bold"/>
              <a:ea typeface="Open Sans Semi-Bold"/>
              <a:cs typeface="Open Sans Semi-Bold"/>
              <a:sym typeface="Open Sans Semi-Bold"/>
            </a:endParaRPr>
          </a:p>
          <a:p>
            <a:pPr>
              <a:lnSpc>
                <a:spcPts val="4060"/>
              </a:lnSpc>
            </a:pPr>
            <a:r>
              <a:rPr lang="en-US" sz="2900" b="1" dirty="0">
                <a:solidFill>
                  <a:srgbClr val="FFFFFF"/>
                </a:solidFill>
                <a:latin typeface="Open Sans Bold"/>
                <a:ea typeface="Open Sans Bold"/>
                <a:cs typeface="Open Sans Bold"/>
                <a:sym typeface="Open Sans Bold"/>
              </a:rPr>
              <a:t>Targets &amp; Tasks:</a:t>
            </a:r>
          </a:p>
          <a:p>
            <a:pPr marL="626111" lvl="1" indent="-313055">
              <a:lnSpc>
                <a:spcPts val="4060"/>
              </a:lnSpc>
              <a:buFont typeface="Arial"/>
              <a:buChar char="•"/>
            </a:pPr>
            <a:r>
              <a:rPr lang="en-US" sz="2900" b="1" dirty="0">
                <a:solidFill>
                  <a:srgbClr val="FFFFFF"/>
                </a:solidFill>
                <a:latin typeface="Open Sans Semi-Bold"/>
                <a:ea typeface="Open Sans Semi-Bold"/>
                <a:cs typeface="Open Sans Semi-Bold"/>
                <a:sym typeface="Open Sans Semi-Bold"/>
              </a:rPr>
              <a:t>Classification: Predict </a:t>
            </a:r>
            <a:r>
              <a:rPr lang="en-US" sz="2900" b="1" dirty="0" err="1">
                <a:solidFill>
                  <a:srgbClr val="FFFFFF"/>
                </a:solidFill>
                <a:latin typeface="Open Sans Semi-Bold"/>
                <a:ea typeface="Open Sans Semi-Bold"/>
                <a:cs typeface="Open Sans Semi-Bold"/>
                <a:sym typeface="Open Sans Semi-Bold"/>
              </a:rPr>
              <a:t>Solar_Tier_Label</a:t>
            </a:r>
            <a:r>
              <a:rPr lang="en-US" sz="2900" b="1" dirty="0">
                <a:solidFill>
                  <a:srgbClr val="FFFFFF"/>
                </a:solidFill>
                <a:latin typeface="Open Sans Semi-Bold"/>
                <a:ea typeface="Open Sans Semi-Bold"/>
                <a:cs typeface="Open Sans Semi-Bold"/>
                <a:sym typeface="Open Sans Semi-Bold"/>
              </a:rPr>
              <a:t>.</a:t>
            </a:r>
          </a:p>
          <a:p>
            <a:pPr marL="626111" lvl="1" indent="-313055">
              <a:lnSpc>
                <a:spcPts val="4060"/>
              </a:lnSpc>
              <a:buFont typeface="Arial"/>
              <a:buChar char="•"/>
            </a:pPr>
            <a:r>
              <a:rPr lang="en-US" sz="2900" b="1" dirty="0">
                <a:solidFill>
                  <a:srgbClr val="FFFFFF"/>
                </a:solidFill>
                <a:latin typeface="Open Sans Semi-Bold"/>
                <a:ea typeface="Open Sans Semi-Bold"/>
                <a:cs typeface="Open Sans Semi-Bold"/>
                <a:sym typeface="Open Sans Semi-Bold"/>
              </a:rPr>
              <a:t>Clustering: Group regions with similar water–energy–climate profiles (supporting targeting &amp; program design).</a:t>
            </a:r>
          </a:p>
        </p:txBody>
      </p:sp>
      <p:sp>
        <p:nvSpPr>
          <p:cNvPr id="34" name="Rectangle 33">
            <a:extLst>
              <a:ext uri="{FF2B5EF4-FFF2-40B4-BE49-F238E27FC236}">
                <a16:creationId xmlns:a16="http://schemas.microsoft.com/office/drawing/2014/main" id="{7DA06D92-7176-2504-84FB-9C96BDD47C90}"/>
              </a:ext>
            </a:extLst>
          </p:cNvPr>
          <p:cNvSpPr/>
          <p:nvPr/>
        </p:nvSpPr>
        <p:spPr>
          <a:xfrm>
            <a:off x="1219200" y="2171700"/>
            <a:ext cx="16894853" cy="439988"/>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30494A-C369-17C0-ABDD-4E8BBDE58CBE}"/>
              </a:ext>
            </a:extLst>
          </p:cNvPr>
          <p:cNvSpPr/>
          <p:nvPr/>
        </p:nvSpPr>
        <p:spPr>
          <a:xfrm>
            <a:off x="2494191" y="8543516"/>
            <a:ext cx="15542362" cy="214796"/>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453A3F6-F2A6-CFFB-778A-B7E30179F8F1}"/>
              </a:ext>
            </a:extLst>
          </p:cNvPr>
          <p:cNvSpPr/>
          <p:nvPr/>
        </p:nvSpPr>
        <p:spPr>
          <a:xfrm>
            <a:off x="18036552" y="2296696"/>
            <a:ext cx="139371" cy="6461616"/>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grpSp>
        <p:nvGrpSpPr>
          <p:cNvPr id="2" name="Group 2"/>
          <p:cNvGrpSpPr/>
          <p:nvPr/>
        </p:nvGrpSpPr>
        <p:grpSpPr>
          <a:xfrm>
            <a:off x="403415" y="2595638"/>
            <a:ext cx="17481170" cy="7204756"/>
            <a:chOff x="0" y="0"/>
            <a:chExt cx="2470058" cy="1018019"/>
          </a:xfrm>
        </p:grpSpPr>
        <p:sp>
          <p:nvSpPr>
            <p:cNvPr id="3" name="Freeform 3"/>
            <p:cNvSpPr/>
            <p:nvPr/>
          </p:nvSpPr>
          <p:spPr>
            <a:xfrm>
              <a:off x="0" y="0"/>
              <a:ext cx="2470058" cy="1018019"/>
            </a:xfrm>
            <a:custGeom>
              <a:avLst/>
              <a:gdLst/>
              <a:ahLst/>
              <a:cxnLst/>
              <a:rect l="l" t="t" r="r" b="b"/>
              <a:pathLst>
                <a:path w="2470058" h="1018019">
                  <a:moveTo>
                    <a:pt x="2266858" y="0"/>
                  </a:moveTo>
                  <a:lnTo>
                    <a:pt x="0" y="0"/>
                  </a:lnTo>
                  <a:lnTo>
                    <a:pt x="203200" y="1018019"/>
                  </a:lnTo>
                  <a:lnTo>
                    <a:pt x="2470058" y="1018019"/>
                  </a:lnTo>
                  <a:lnTo>
                    <a:pt x="2266858" y="0"/>
                  </a:lnTo>
                  <a:close/>
                </a:path>
              </a:pathLst>
            </a:custGeom>
            <a:solidFill>
              <a:srgbClr val="68C5FA"/>
            </a:solidFill>
          </p:spPr>
          <p:txBody>
            <a:bodyPr/>
            <a:lstStyle/>
            <a:p>
              <a:endParaRPr lang="en-US"/>
            </a:p>
          </p:txBody>
        </p:sp>
        <p:sp>
          <p:nvSpPr>
            <p:cNvPr id="4" name="TextBox 4"/>
            <p:cNvSpPr txBox="1"/>
            <p:nvPr/>
          </p:nvSpPr>
          <p:spPr>
            <a:xfrm>
              <a:off x="101600" y="-38100"/>
              <a:ext cx="2266858" cy="105611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3046714" cy="2498325"/>
          </a:xfrm>
          <a:custGeom>
            <a:avLst/>
            <a:gdLst/>
            <a:ahLst/>
            <a:cxnLst/>
            <a:rect l="l" t="t" r="r" b="b"/>
            <a:pathLst>
              <a:path w="3182320" h="2665193">
                <a:moveTo>
                  <a:pt x="0" y="0"/>
                </a:moveTo>
                <a:lnTo>
                  <a:pt x="3182319" y="0"/>
                </a:lnTo>
                <a:lnTo>
                  <a:pt x="3182319" y="2665193"/>
                </a:lnTo>
                <a:lnTo>
                  <a:pt x="0" y="2665193"/>
                </a:lnTo>
                <a:lnTo>
                  <a:pt x="0" y="0"/>
                </a:lnTo>
                <a:close/>
              </a:path>
            </a:pathLst>
          </a:custGeom>
          <a:blipFill>
            <a:blip r:embed="rId2">
              <a:extLst>
                <a:ext uri="{96DAC541-7B7A-43D3-8B79-37D633B846F1}">
                  <asvg:svgBlip xmlns:asvg="http://schemas.microsoft.com/office/drawing/2016/SVG/main" r:embed="rId3"/>
                </a:ext>
              </a:extLst>
            </a:blip>
            <a:stretch>
              <a:fillRect l="-4450" t="-6679" r="-1" b="1"/>
            </a:stretch>
          </a:blipFill>
        </p:spPr>
        <p:txBody>
          <a:bodyPr/>
          <a:lstStyle/>
          <a:p>
            <a:endParaRPr lang="en-US"/>
          </a:p>
        </p:txBody>
      </p:sp>
      <p:sp>
        <p:nvSpPr>
          <p:cNvPr id="6" name="Freeform 6"/>
          <p:cNvSpPr/>
          <p:nvPr/>
        </p:nvSpPr>
        <p:spPr>
          <a:xfrm flipH="1">
            <a:off x="15299250" y="0"/>
            <a:ext cx="2988750" cy="2498325"/>
          </a:xfrm>
          <a:custGeom>
            <a:avLst/>
            <a:gdLst/>
            <a:ahLst/>
            <a:cxnLst/>
            <a:rect l="l" t="t" r="r" b="b"/>
            <a:pathLst>
              <a:path w="3182320" h="2665193">
                <a:moveTo>
                  <a:pt x="3182320" y="0"/>
                </a:moveTo>
                <a:lnTo>
                  <a:pt x="0" y="0"/>
                </a:lnTo>
                <a:lnTo>
                  <a:pt x="0" y="2665193"/>
                </a:lnTo>
                <a:lnTo>
                  <a:pt x="3182320" y="2665193"/>
                </a:lnTo>
                <a:lnTo>
                  <a:pt x="3182320" y="0"/>
                </a:lnTo>
                <a:close/>
              </a:path>
            </a:pathLst>
          </a:custGeom>
          <a:blipFill>
            <a:blip r:embed="rId2">
              <a:extLst>
                <a:ext uri="{96DAC541-7B7A-43D3-8B79-37D633B846F1}">
                  <asvg:svgBlip xmlns:asvg="http://schemas.microsoft.com/office/drawing/2016/SVG/main" r:embed="rId3"/>
                </a:ext>
              </a:extLst>
            </a:blip>
            <a:stretch>
              <a:fillRect l="-6477" t="-6679" b="1"/>
            </a:stretch>
          </a:blipFill>
        </p:spPr>
        <p:txBody>
          <a:bodyPr/>
          <a:lstStyle/>
          <a:p>
            <a:endParaRPr lang="en-US"/>
          </a:p>
        </p:txBody>
      </p:sp>
      <p:sp>
        <p:nvSpPr>
          <p:cNvPr id="7" name="TextBox 7"/>
          <p:cNvSpPr txBox="1"/>
          <p:nvPr/>
        </p:nvSpPr>
        <p:spPr>
          <a:xfrm>
            <a:off x="1969883" y="746266"/>
            <a:ext cx="14348234" cy="979805"/>
          </a:xfrm>
          <a:prstGeom prst="rect">
            <a:avLst/>
          </a:prstGeom>
        </p:spPr>
        <p:txBody>
          <a:bodyPr lIns="0" tIns="0" rIns="0" bIns="0" rtlCol="0" anchor="t">
            <a:spAutoFit/>
          </a:bodyPr>
          <a:lstStyle/>
          <a:p>
            <a:pPr algn="ctr">
              <a:lnSpc>
                <a:spcPts val="7750"/>
              </a:lnSpc>
            </a:pPr>
            <a:r>
              <a:rPr lang="en-US" sz="6200" b="1" spc="-155">
                <a:solidFill>
                  <a:srgbClr val="FFFFFF"/>
                </a:solidFill>
                <a:latin typeface="Gotham Heavy"/>
                <a:ea typeface="Gotham Heavy"/>
                <a:cs typeface="Gotham Heavy"/>
                <a:sym typeface="Gotham Heavy"/>
              </a:rPr>
              <a:t>Features &amp; Engineering</a:t>
            </a:r>
          </a:p>
        </p:txBody>
      </p:sp>
      <p:sp>
        <p:nvSpPr>
          <p:cNvPr id="8" name="TextBox 8"/>
          <p:cNvSpPr txBox="1"/>
          <p:nvPr/>
        </p:nvSpPr>
        <p:spPr>
          <a:xfrm>
            <a:off x="2429832" y="2883051"/>
            <a:ext cx="13449593" cy="6682740"/>
          </a:xfrm>
          <a:prstGeom prst="rect">
            <a:avLst/>
          </a:prstGeom>
        </p:spPr>
        <p:txBody>
          <a:bodyPr lIns="0" tIns="0" rIns="0" bIns="0" rtlCol="0" anchor="t">
            <a:spAutoFit/>
          </a:bodyPr>
          <a:lstStyle/>
          <a:p>
            <a:pPr algn="l">
              <a:lnSpc>
                <a:spcPts val="3360"/>
              </a:lnSpc>
            </a:pPr>
            <a:r>
              <a:rPr lang="en-US" sz="2400" b="1">
                <a:solidFill>
                  <a:srgbClr val="FFFFFF"/>
                </a:solidFill>
                <a:latin typeface="Open Sans Bold"/>
                <a:ea typeface="Open Sans Bold"/>
                <a:cs typeface="Open Sans Bold"/>
                <a:sym typeface="Open Sans Bold"/>
              </a:rPr>
              <a:t>Original features (examples): </a:t>
            </a:r>
            <a:r>
              <a:rPr lang="en-US" sz="2400">
                <a:solidFill>
                  <a:srgbClr val="FFFFFF"/>
                </a:solidFill>
                <a:latin typeface="Open Sans"/>
                <a:ea typeface="Open Sans"/>
                <a:cs typeface="Open Sans"/>
                <a:sym typeface="Open Sans"/>
              </a:rPr>
              <a:t>Water-source counts (Borehole, Tap, Handpump, Unimproved variants), Population, AREA, PERIMETER, Latitude/Longitude, Average_Nighttime_mean.</a:t>
            </a:r>
          </a:p>
          <a:p>
            <a:pPr algn="l">
              <a:lnSpc>
                <a:spcPts val="3360"/>
              </a:lnSpc>
            </a:pPr>
            <a:endParaRPr lang="en-US" sz="2400">
              <a:solidFill>
                <a:srgbClr val="FFFFFF"/>
              </a:solidFill>
              <a:latin typeface="Open Sans"/>
              <a:ea typeface="Open Sans"/>
              <a:cs typeface="Open Sans"/>
              <a:sym typeface="Open Sans"/>
            </a:endParaRPr>
          </a:p>
          <a:p>
            <a:pPr algn="l">
              <a:lnSpc>
                <a:spcPts val="3360"/>
              </a:lnSpc>
            </a:pPr>
            <a:r>
              <a:rPr lang="en-US" sz="2400" b="1">
                <a:solidFill>
                  <a:srgbClr val="FFFFFF"/>
                </a:solidFill>
                <a:latin typeface="Open Sans Bold"/>
                <a:ea typeface="Open Sans Bold"/>
                <a:cs typeface="Open Sans Bold"/>
                <a:sym typeface="Open Sans Bold"/>
              </a:rPr>
              <a:t>Engineered features:</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Distance_to_Center: LGA centroid → grouped-state centroid (access proxy).</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pop_density: Population / AREA.</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safe_water / unsafe_water and safe_ratio / unsafe_ratio.</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water_diversity: # of distinct sources present.</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climate_stress: Average_Nighttime_mean / pop_density.</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accessibility: Distance_to_Center / AREA.</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compactness: PERIMETER² / AREA.</a:t>
            </a:r>
          </a:p>
          <a:p>
            <a:pPr algn="l">
              <a:lnSpc>
                <a:spcPts val="3360"/>
              </a:lnSpc>
            </a:pPr>
            <a:endParaRPr lang="en-US" sz="2400">
              <a:solidFill>
                <a:srgbClr val="FFFFFF"/>
              </a:solidFill>
              <a:latin typeface="Open Sans"/>
              <a:ea typeface="Open Sans"/>
              <a:cs typeface="Open Sans"/>
              <a:sym typeface="Open Sans"/>
            </a:endParaRPr>
          </a:p>
          <a:p>
            <a:pPr algn="l">
              <a:lnSpc>
                <a:spcPts val="3360"/>
              </a:lnSpc>
            </a:pPr>
            <a:r>
              <a:rPr lang="en-US" sz="2400" b="1">
                <a:solidFill>
                  <a:srgbClr val="FFFFFF"/>
                </a:solidFill>
                <a:latin typeface="Open Sans Bold"/>
                <a:ea typeface="Open Sans Bold"/>
                <a:cs typeface="Open Sans Bold"/>
                <a:sym typeface="Open Sans Bold"/>
              </a:rPr>
              <a:t>Encoding &amp; scaling:</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One-hot for GROUPED_STATE (after grouping states with count &lt; 20 into “Others”).</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Frequency-encoding for lga.</a:t>
            </a:r>
          </a:p>
          <a:p>
            <a:pPr marL="518162" lvl="1" indent="-259081" algn="l">
              <a:lnSpc>
                <a:spcPts val="3360"/>
              </a:lnSpc>
              <a:buFont typeface="Arial"/>
              <a:buChar char="•"/>
            </a:pPr>
            <a:r>
              <a:rPr lang="en-US" sz="2400">
                <a:solidFill>
                  <a:srgbClr val="FFFFFF"/>
                </a:solidFill>
                <a:latin typeface="Open Sans"/>
                <a:ea typeface="Open Sans"/>
                <a:cs typeface="Open Sans"/>
                <a:sym typeface="Open Sans"/>
              </a:rPr>
              <a:t>StandardScaler for clustering-only numeric inputs.</a:t>
            </a:r>
          </a:p>
        </p:txBody>
      </p:sp>
      <p:grpSp>
        <p:nvGrpSpPr>
          <p:cNvPr id="9" name="Group 9"/>
          <p:cNvGrpSpPr/>
          <p:nvPr/>
        </p:nvGrpSpPr>
        <p:grpSpPr>
          <a:xfrm>
            <a:off x="235530" y="2507850"/>
            <a:ext cx="949723" cy="4141376"/>
            <a:chOff x="0" y="0"/>
            <a:chExt cx="250133" cy="1090733"/>
          </a:xfrm>
        </p:grpSpPr>
        <p:sp>
          <p:nvSpPr>
            <p:cNvPr id="10" name="Freeform 10"/>
            <p:cNvSpPr/>
            <p:nvPr/>
          </p:nvSpPr>
          <p:spPr>
            <a:xfrm>
              <a:off x="0" y="0"/>
              <a:ext cx="250133" cy="1090733"/>
            </a:xfrm>
            <a:custGeom>
              <a:avLst/>
              <a:gdLst/>
              <a:ahLst/>
              <a:cxnLst/>
              <a:rect l="l" t="t" r="r" b="b"/>
              <a:pathLst>
                <a:path w="250133" h="1090733">
                  <a:moveTo>
                    <a:pt x="0" y="0"/>
                  </a:moveTo>
                  <a:lnTo>
                    <a:pt x="250133" y="0"/>
                  </a:lnTo>
                  <a:lnTo>
                    <a:pt x="250133" y="1090733"/>
                  </a:lnTo>
                  <a:lnTo>
                    <a:pt x="0" y="1090733"/>
                  </a:lnTo>
                  <a:close/>
                </a:path>
              </a:pathLst>
            </a:custGeom>
            <a:solidFill>
              <a:srgbClr val="012157"/>
            </a:solidFill>
          </p:spPr>
          <p:txBody>
            <a:bodyPr/>
            <a:lstStyle/>
            <a:p>
              <a:endParaRPr lang="en-US"/>
            </a:p>
          </p:txBody>
        </p:sp>
        <p:sp>
          <p:nvSpPr>
            <p:cNvPr id="11" name="TextBox 11"/>
            <p:cNvSpPr txBox="1"/>
            <p:nvPr/>
          </p:nvSpPr>
          <p:spPr>
            <a:xfrm>
              <a:off x="0" y="76200"/>
              <a:ext cx="250133" cy="1014533"/>
            </a:xfrm>
            <a:prstGeom prst="rect">
              <a:avLst/>
            </a:prstGeom>
          </p:spPr>
          <p:txBody>
            <a:bodyPr lIns="50800" tIns="50800" rIns="50800" bIns="50800" rtlCol="0" anchor="ctr"/>
            <a:lstStyle/>
            <a:p>
              <a:pPr algn="ctr">
                <a:lnSpc>
                  <a:spcPts val="2064"/>
                </a:lnSpc>
              </a:pPr>
              <a:endParaRPr/>
            </a:p>
          </p:txBody>
        </p:sp>
      </p:grpSp>
      <p:sp>
        <p:nvSpPr>
          <p:cNvPr id="12" name="Freeform 12"/>
          <p:cNvSpPr/>
          <p:nvPr/>
        </p:nvSpPr>
        <p:spPr>
          <a:xfrm flipH="1" flipV="1">
            <a:off x="0" y="5891860"/>
            <a:ext cx="2420308" cy="1141369"/>
          </a:xfrm>
          <a:custGeom>
            <a:avLst/>
            <a:gdLst/>
            <a:ahLst/>
            <a:cxnLst/>
            <a:rect l="l" t="t" r="r" b="b"/>
            <a:pathLst>
              <a:path w="3419832" h="1141369">
                <a:moveTo>
                  <a:pt x="3419831" y="1141369"/>
                </a:moveTo>
                <a:lnTo>
                  <a:pt x="0" y="1141369"/>
                </a:lnTo>
                <a:lnTo>
                  <a:pt x="0" y="0"/>
                </a:lnTo>
                <a:lnTo>
                  <a:pt x="3419831" y="0"/>
                </a:lnTo>
                <a:lnTo>
                  <a:pt x="3419831" y="1141369"/>
                </a:lnTo>
                <a:close/>
              </a:path>
            </a:pathLst>
          </a:custGeom>
          <a:blipFill>
            <a:blip r:embed="rId4">
              <a:extLst>
                <a:ext uri="{96DAC541-7B7A-43D3-8B79-37D633B846F1}">
                  <asvg:svgBlip xmlns:asvg="http://schemas.microsoft.com/office/drawing/2016/SVG/main" r:embed="rId5"/>
                </a:ext>
              </a:extLst>
            </a:blip>
            <a:stretch>
              <a:fillRect r="-41297"/>
            </a:stretch>
          </a:blipFill>
        </p:spPr>
        <p:txBody>
          <a:bodyPr/>
          <a:lstStyle/>
          <a:p>
            <a:endParaRPr lang="en-US"/>
          </a:p>
        </p:txBody>
      </p:sp>
      <p:grpSp>
        <p:nvGrpSpPr>
          <p:cNvPr id="13" name="Group 13"/>
          <p:cNvGrpSpPr/>
          <p:nvPr/>
        </p:nvGrpSpPr>
        <p:grpSpPr>
          <a:xfrm>
            <a:off x="17089100" y="4816307"/>
            <a:ext cx="1072139" cy="5451643"/>
            <a:chOff x="0" y="0"/>
            <a:chExt cx="282374" cy="1435824"/>
          </a:xfrm>
        </p:grpSpPr>
        <p:sp>
          <p:nvSpPr>
            <p:cNvPr id="14" name="Freeform 14"/>
            <p:cNvSpPr/>
            <p:nvPr/>
          </p:nvSpPr>
          <p:spPr>
            <a:xfrm>
              <a:off x="0" y="0"/>
              <a:ext cx="282374" cy="1435824"/>
            </a:xfrm>
            <a:custGeom>
              <a:avLst/>
              <a:gdLst/>
              <a:ahLst/>
              <a:cxnLst/>
              <a:rect l="l" t="t" r="r" b="b"/>
              <a:pathLst>
                <a:path w="282374" h="1435824">
                  <a:moveTo>
                    <a:pt x="0" y="0"/>
                  </a:moveTo>
                  <a:lnTo>
                    <a:pt x="282374" y="0"/>
                  </a:lnTo>
                  <a:lnTo>
                    <a:pt x="282374" y="1435824"/>
                  </a:lnTo>
                  <a:lnTo>
                    <a:pt x="0" y="1435824"/>
                  </a:lnTo>
                  <a:close/>
                </a:path>
              </a:pathLst>
            </a:custGeom>
            <a:solidFill>
              <a:srgbClr val="012157"/>
            </a:solidFill>
          </p:spPr>
          <p:txBody>
            <a:bodyPr/>
            <a:lstStyle/>
            <a:p>
              <a:endParaRPr lang="en-US"/>
            </a:p>
          </p:txBody>
        </p:sp>
        <p:sp>
          <p:nvSpPr>
            <p:cNvPr id="15" name="TextBox 15"/>
            <p:cNvSpPr txBox="1"/>
            <p:nvPr/>
          </p:nvSpPr>
          <p:spPr>
            <a:xfrm>
              <a:off x="0" y="76200"/>
              <a:ext cx="282374" cy="1359624"/>
            </a:xfrm>
            <a:prstGeom prst="rect">
              <a:avLst/>
            </a:prstGeom>
          </p:spPr>
          <p:txBody>
            <a:bodyPr lIns="50800" tIns="50800" rIns="50800" bIns="50800" rtlCol="0" anchor="ctr"/>
            <a:lstStyle/>
            <a:p>
              <a:pPr algn="ctr">
                <a:lnSpc>
                  <a:spcPts val="2064"/>
                </a:lnSpc>
              </a:pPr>
              <a:endParaRPr/>
            </a:p>
          </p:txBody>
        </p:sp>
      </p:grpSp>
      <p:sp>
        <p:nvSpPr>
          <p:cNvPr id="16" name="Freeform 16"/>
          <p:cNvSpPr/>
          <p:nvPr/>
        </p:nvSpPr>
        <p:spPr>
          <a:xfrm flipV="1">
            <a:off x="15869900" y="5891860"/>
            <a:ext cx="2418100" cy="1141369"/>
          </a:xfrm>
          <a:custGeom>
            <a:avLst/>
            <a:gdLst/>
            <a:ahLst/>
            <a:cxnLst/>
            <a:rect l="l" t="t" r="r" b="b"/>
            <a:pathLst>
              <a:path w="3419832" h="1141369">
                <a:moveTo>
                  <a:pt x="0" y="1141369"/>
                </a:moveTo>
                <a:lnTo>
                  <a:pt x="3419832" y="1141369"/>
                </a:lnTo>
                <a:lnTo>
                  <a:pt x="3419832" y="0"/>
                </a:lnTo>
                <a:lnTo>
                  <a:pt x="0" y="0"/>
                </a:lnTo>
                <a:lnTo>
                  <a:pt x="0" y="1141369"/>
                </a:lnTo>
                <a:close/>
              </a:path>
            </a:pathLst>
          </a:custGeom>
          <a:blipFill>
            <a:blip r:embed="rId4">
              <a:extLst>
                <a:ext uri="{96DAC541-7B7A-43D3-8B79-37D633B846F1}">
                  <asvg:svgBlip xmlns:asvg="http://schemas.microsoft.com/office/drawing/2016/SVG/main" r:embed="rId5"/>
                </a:ext>
              </a:extLst>
            </a:blip>
            <a:stretch>
              <a:fillRect r="-41426"/>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H="1">
            <a:off x="16276448" y="0"/>
            <a:ext cx="2011552" cy="1684674"/>
          </a:xfrm>
          <a:custGeom>
            <a:avLst/>
            <a:gdLst/>
            <a:ahLst/>
            <a:cxnLst/>
            <a:rect l="l" t="t" r="r" b="b"/>
            <a:pathLst>
              <a:path w="2011552" h="1684674">
                <a:moveTo>
                  <a:pt x="2011552" y="0"/>
                </a:moveTo>
                <a:lnTo>
                  <a:pt x="0" y="0"/>
                </a:lnTo>
                <a:lnTo>
                  <a:pt x="0" y="1684674"/>
                </a:lnTo>
                <a:lnTo>
                  <a:pt x="2011552" y="1684674"/>
                </a:lnTo>
                <a:lnTo>
                  <a:pt x="201155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138974" y="1943643"/>
            <a:ext cx="4900835" cy="7890510"/>
          </a:xfrm>
          <a:custGeom>
            <a:avLst/>
            <a:gdLst/>
            <a:ahLst/>
            <a:cxnLst/>
            <a:rect l="l" t="t" r="r" b="b"/>
            <a:pathLst>
              <a:path w="4900835" h="7890510">
                <a:moveTo>
                  <a:pt x="0" y="0"/>
                </a:moveTo>
                <a:lnTo>
                  <a:pt x="4900835" y="0"/>
                </a:lnTo>
                <a:lnTo>
                  <a:pt x="4900835" y="7890509"/>
                </a:lnTo>
                <a:lnTo>
                  <a:pt x="0" y="7890509"/>
                </a:lnTo>
                <a:lnTo>
                  <a:pt x="0" y="0"/>
                </a:lnTo>
                <a:close/>
              </a:path>
            </a:pathLst>
          </a:custGeom>
          <a:blipFill>
            <a:blip r:embed="rId4"/>
            <a:stretch>
              <a:fillRect l="-141152" t="-4297" r="-10417"/>
            </a:stretch>
          </a:blipFill>
        </p:spPr>
        <p:txBody>
          <a:bodyPr/>
          <a:lstStyle/>
          <a:p>
            <a:endParaRPr lang="en-US"/>
          </a:p>
        </p:txBody>
      </p:sp>
      <p:sp>
        <p:nvSpPr>
          <p:cNvPr id="4" name="Freeform 4"/>
          <p:cNvSpPr/>
          <p:nvPr/>
        </p:nvSpPr>
        <p:spPr>
          <a:xfrm rot="-10800000" flipH="1">
            <a:off x="0" y="8228515"/>
            <a:ext cx="2457893" cy="2058485"/>
          </a:xfrm>
          <a:custGeom>
            <a:avLst/>
            <a:gdLst/>
            <a:ahLst/>
            <a:cxnLst/>
            <a:rect l="l" t="t" r="r" b="b"/>
            <a:pathLst>
              <a:path w="2457893" h="2058485">
                <a:moveTo>
                  <a:pt x="2457893" y="0"/>
                </a:moveTo>
                <a:lnTo>
                  <a:pt x="0" y="0"/>
                </a:lnTo>
                <a:lnTo>
                  <a:pt x="0" y="2058485"/>
                </a:lnTo>
                <a:lnTo>
                  <a:pt x="2457893" y="2058485"/>
                </a:lnTo>
                <a:lnTo>
                  <a:pt x="245789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1140601" y="2319289"/>
            <a:ext cx="3086100" cy="635575"/>
            <a:chOff x="0" y="0"/>
            <a:chExt cx="812800" cy="167394"/>
          </a:xfrm>
        </p:grpSpPr>
        <p:sp>
          <p:nvSpPr>
            <p:cNvPr id="6" name="Freeform 6"/>
            <p:cNvSpPr/>
            <p:nvPr/>
          </p:nvSpPr>
          <p:spPr>
            <a:xfrm>
              <a:off x="0" y="0"/>
              <a:ext cx="812800" cy="167394"/>
            </a:xfrm>
            <a:custGeom>
              <a:avLst/>
              <a:gdLst/>
              <a:ahLst/>
              <a:cxnLst/>
              <a:rect l="l" t="t" r="r" b="b"/>
              <a:pathLst>
                <a:path w="812800" h="167394">
                  <a:moveTo>
                    <a:pt x="0" y="0"/>
                  </a:moveTo>
                  <a:lnTo>
                    <a:pt x="812800" y="0"/>
                  </a:lnTo>
                  <a:lnTo>
                    <a:pt x="812800" y="167394"/>
                  </a:lnTo>
                  <a:lnTo>
                    <a:pt x="0" y="167394"/>
                  </a:lnTo>
                  <a:close/>
                </a:path>
              </a:pathLst>
            </a:custGeom>
            <a:solidFill>
              <a:srgbClr val="012157"/>
            </a:solidFill>
          </p:spPr>
          <p:txBody>
            <a:bodyPr/>
            <a:lstStyle/>
            <a:p>
              <a:endParaRPr lang="en-US"/>
            </a:p>
          </p:txBody>
        </p:sp>
        <p:sp>
          <p:nvSpPr>
            <p:cNvPr id="7" name="TextBox 7"/>
            <p:cNvSpPr txBox="1"/>
            <p:nvPr/>
          </p:nvSpPr>
          <p:spPr>
            <a:xfrm>
              <a:off x="0" y="76200"/>
              <a:ext cx="812800" cy="91194"/>
            </a:xfrm>
            <a:prstGeom prst="rect">
              <a:avLst/>
            </a:prstGeom>
          </p:spPr>
          <p:txBody>
            <a:bodyPr lIns="50800" tIns="50800" rIns="50800" bIns="50800" rtlCol="0" anchor="ctr"/>
            <a:lstStyle/>
            <a:p>
              <a:pPr algn="ctr">
                <a:lnSpc>
                  <a:spcPts val="2064"/>
                </a:lnSpc>
              </a:pPr>
              <a:endParaRPr/>
            </a:p>
          </p:txBody>
        </p:sp>
      </p:grpSp>
      <p:sp>
        <p:nvSpPr>
          <p:cNvPr id="8" name="TextBox 8"/>
          <p:cNvSpPr txBox="1"/>
          <p:nvPr/>
        </p:nvSpPr>
        <p:spPr>
          <a:xfrm>
            <a:off x="5794128" y="435928"/>
            <a:ext cx="6018907" cy="1061720"/>
          </a:xfrm>
          <a:prstGeom prst="rect">
            <a:avLst/>
          </a:prstGeom>
        </p:spPr>
        <p:txBody>
          <a:bodyPr lIns="0" tIns="0" rIns="0" bIns="0" rtlCol="0" anchor="t">
            <a:spAutoFit/>
          </a:bodyPr>
          <a:lstStyle/>
          <a:p>
            <a:pPr algn="ctr">
              <a:lnSpc>
                <a:spcPts val="8680"/>
              </a:lnSpc>
              <a:spcBef>
                <a:spcPct val="0"/>
              </a:spcBef>
            </a:pPr>
            <a:r>
              <a:rPr lang="en-US" sz="6200" b="1" spc="-155">
                <a:solidFill>
                  <a:srgbClr val="FFFFFF"/>
                </a:solidFill>
                <a:latin typeface="Gotham Heavy"/>
                <a:ea typeface="Gotham Heavy"/>
                <a:cs typeface="Gotham Heavy"/>
                <a:sym typeface="Gotham Heavy"/>
              </a:rPr>
              <a:t>Modeling Setup</a:t>
            </a:r>
          </a:p>
        </p:txBody>
      </p:sp>
      <p:grpSp>
        <p:nvGrpSpPr>
          <p:cNvPr id="9" name="Group 9"/>
          <p:cNvGrpSpPr/>
          <p:nvPr/>
        </p:nvGrpSpPr>
        <p:grpSpPr>
          <a:xfrm>
            <a:off x="12270235" y="5690777"/>
            <a:ext cx="3086100" cy="635575"/>
            <a:chOff x="0" y="0"/>
            <a:chExt cx="812800" cy="167394"/>
          </a:xfrm>
        </p:grpSpPr>
        <p:sp>
          <p:nvSpPr>
            <p:cNvPr id="10" name="Freeform 10"/>
            <p:cNvSpPr/>
            <p:nvPr/>
          </p:nvSpPr>
          <p:spPr>
            <a:xfrm>
              <a:off x="0" y="0"/>
              <a:ext cx="812800" cy="167394"/>
            </a:xfrm>
            <a:custGeom>
              <a:avLst/>
              <a:gdLst/>
              <a:ahLst/>
              <a:cxnLst/>
              <a:rect l="l" t="t" r="r" b="b"/>
              <a:pathLst>
                <a:path w="812800" h="167394">
                  <a:moveTo>
                    <a:pt x="0" y="0"/>
                  </a:moveTo>
                  <a:lnTo>
                    <a:pt x="812800" y="0"/>
                  </a:lnTo>
                  <a:lnTo>
                    <a:pt x="812800" y="167394"/>
                  </a:lnTo>
                  <a:lnTo>
                    <a:pt x="0" y="167394"/>
                  </a:lnTo>
                  <a:close/>
                </a:path>
              </a:pathLst>
            </a:custGeom>
            <a:solidFill>
              <a:srgbClr val="012157"/>
            </a:solidFill>
          </p:spPr>
          <p:txBody>
            <a:bodyPr/>
            <a:lstStyle/>
            <a:p>
              <a:endParaRPr lang="en-US"/>
            </a:p>
          </p:txBody>
        </p:sp>
        <p:sp>
          <p:nvSpPr>
            <p:cNvPr id="11" name="TextBox 11"/>
            <p:cNvSpPr txBox="1"/>
            <p:nvPr/>
          </p:nvSpPr>
          <p:spPr>
            <a:xfrm>
              <a:off x="0" y="76200"/>
              <a:ext cx="812800" cy="91194"/>
            </a:xfrm>
            <a:prstGeom prst="rect">
              <a:avLst/>
            </a:prstGeom>
          </p:spPr>
          <p:txBody>
            <a:bodyPr lIns="50800" tIns="50800" rIns="50800" bIns="50800" rtlCol="0" anchor="ctr"/>
            <a:lstStyle/>
            <a:p>
              <a:pPr algn="ctr">
                <a:lnSpc>
                  <a:spcPts val="2064"/>
                </a:lnSpc>
              </a:pPr>
              <a:endParaRPr/>
            </a:p>
          </p:txBody>
        </p:sp>
      </p:grpSp>
      <p:grpSp>
        <p:nvGrpSpPr>
          <p:cNvPr id="12" name="Group 12"/>
          <p:cNvGrpSpPr/>
          <p:nvPr/>
        </p:nvGrpSpPr>
        <p:grpSpPr>
          <a:xfrm>
            <a:off x="11762932" y="7573890"/>
            <a:ext cx="3086100" cy="635575"/>
            <a:chOff x="0" y="0"/>
            <a:chExt cx="812800" cy="167394"/>
          </a:xfrm>
        </p:grpSpPr>
        <p:sp>
          <p:nvSpPr>
            <p:cNvPr id="13" name="Freeform 13"/>
            <p:cNvSpPr/>
            <p:nvPr/>
          </p:nvSpPr>
          <p:spPr>
            <a:xfrm>
              <a:off x="0" y="0"/>
              <a:ext cx="812800" cy="167394"/>
            </a:xfrm>
            <a:custGeom>
              <a:avLst/>
              <a:gdLst/>
              <a:ahLst/>
              <a:cxnLst/>
              <a:rect l="l" t="t" r="r" b="b"/>
              <a:pathLst>
                <a:path w="812800" h="167394">
                  <a:moveTo>
                    <a:pt x="0" y="0"/>
                  </a:moveTo>
                  <a:lnTo>
                    <a:pt x="812800" y="0"/>
                  </a:lnTo>
                  <a:lnTo>
                    <a:pt x="812800" y="167394"/>
                  </a:lnTo>
                  <a:lnTo>
                    <a:pt x="0" y="167394"/>
                  </a:lnTo>
                  <a:close/>
                </a:path>
              </a:pathLst>
            </a:custGeom>
            <a:solidFill>
              <a:srgbClr val="012157"/>
            </a:solidFill>
          </p:spPr>
          <p:txBody>
            <a:bodyPr/>
            <a:lstStyle/>
            <a:p>
              <a:endParaRPr lang="en-US"/>
            </a:p>
          </p:txBody>
        </p:sp>
        <p:sp>
          <p:nvSpPr>
            <p:cNvPr id="14" name="TextBox 14"/>
            <p:cNvSpPr txBox="1"/>
            <p:nvPr/>
          </p:nvSpPr>
          <p:spPr>
            <a:xfrm>
              <a:off x="0" y="76200"/>
              <a:ext cx="812800" cy="91194"/>
            </a:xfrm>
            <a:prstGeom prst="rect">
              <a:avLst/>
            </a:prstGeom>
          </p:spPr>
          <p:txBody>
            <a:bodyPr lIns="50800" tIns="50800" rIns="50800" bIns="50800" rtlCol="0" anchor="ctr"/>
            <a:lstStyle/>
            <a:p>
              <a:pPr algn="ctr">
                <a:lnSpc>
                  <a:spcPts val="2064"/>
                </a:lnSpc>
              </a:pPr>
              <a:endParaRPr/>
            </a:p>
          </p:txBody>
        </p:sp>
      </p:grpSp>
      <p:grpSp>
        <p:nvGrpSpPr>
          <p:cNvPr id="15" name="Group 15"/>
          <p:cNvGrpSpPr/>
          <p:nvPr/>
        </p:nvGrpSpPr>
        <p:grpSpPr>
          <a:xfrm>
            <a:off x="12905932" y="8555507"/>
            <a:ext cx="3086100" cy="635575"/>
            <a:chOff x="0" y="0"/>
            <a:chExt cx="812800" cy="167394"/>
          </a:xfrm>
        </p:grpSpPr>
        <p:sp>
          <p:nvSpPr>
            <p:cNvPr id="16" name="Freeform 16"/>
            <p:cNvSpPr/>
            <p:nvPr/>
          </p:nvSpPr>
          <p:spPr>
            <a:xfrm>
              <a:off x="0" y="0"/>
              <a:ext cx="812800" cy="167394"/>
            </a:xfrm>
            <a:custGeom>
              <a:avLst/>
              <a:gdLst/>
              <a:ahLst/>
              <a:cxnLst/>
              <a:rect l="l" t="t" r="r" b="b"/>
              <a:pathLst>
                <a:path w="812800" h="167394">
                  <a:moveTo>
                    <a:pt x="0" y="0"/>
                  </a:moveTo>
                  <a:lnTo>
                    <a:pt x="812800" y="0"/>
                  </a:lnTo>
                  <a:lnTo>
                    <a:pt x="812800" y="167394"/>
                  </a:lnTo>
                  <a:lnTo>
                    <a:pt x="0" y="167394"/>
                  </a:lnTo>
                  <a:close/>
                </a:path>
              </a:pathLst>
            </a:custGeom>
            <a:solidFill>
              <a:srgbClr val="012157"/>
            </a:solidFill>
          </p:spPr>
          <p:txBody>
            <a:bodyPr/>
            <a:lstStyle/>
            <a:p>
              <a:endParaRPr lang="en-US"/>
            </a:p>
          </p:txBody>
        </p:sp>
        <p:sp>
          <p:nvSpPr>
            <p:cNvPr id="17" name="TextBox 17"/>
            <p:cNvSpPr txBox="1"/>
            <p:nvPr/>
          </p:nvSpPr>
          <p:spPr>
            <a:xfrm>
              <a:off x="0" y="76200"/>
              <a:ext cx="812800" cy="91194"/>
            </a:xfrm>
            <a:prstGeom prst="rect">
              <a:avLst/>
            </a:prstGeom>
          </p:spPr>
          <p:txBody>
            <a:bodyPr lIns="50800" tIns="50800" rIns="50800" bIns="50800" rtlCol="0" anchor="ctr"/>
            <a:lstStyle/>
            <a:p>
              <a:pPr algn="ctr">
                <a:lnSpc>
                  <a:spcPts val="2064"/>
                </a:lnSpc>
              </a:pPr>
              <a:endParaRPr/>
            </a:p>
          </p:txBody>
        </p:sp>
      </p:grpSp>
      <p:sp>
        <p:nvSpPr>
          <p:cNvPr id="18" name="TextBox 18"/>
          <p:cNvSpPr txBox="1"/>
          <p:nvPr/>
        </p:nvSpPr>
        <p:spPr>
          <a:xfrm>
            <a:off x="2457893" y="1924593"/>
            <a:ext cx="13372215" cy="7608570"/>
          </a:xfrm>
          <a:prstGeom prst="rect">
            <a:avLst/>
          </a:prstGeom>
        </p:spPr>
        <p:txBody>
          <a:bodyPr lIns="0" tIns="0" rIns="0" bIns="0" rtlCol="0" anchor="t">
            <a:spAutoFit/>
          </a:bodyPr>
          <a:lstStyle/>
          <a:p>
            <a:pPr algn="l">
              <a:lnSpc>
                <a:spcPts val="3780"/>
              </a:lnSpc>
            </a:pPr>
            <a:r>
              <a:rPr lang="en-US" sz="2700" b="1" dirty="0">
                <a:solidFill>
                  <a:srgbClr val="FFFFFF"/>
                </a:solidFill>
                <a:latin typeface="Open Sans Bold"/>
                <a:ea typeface="Open Sans Bold"/>
                <a:cs typeface="Open Sans Bold"/>
                <a:sym typeface="Open Sans Bold"/>
              </a:rPr>
              <a:t>Supervised model:</a:t>
            </a:r>
            <a:r>
              <a:rPr lang="en-US" sz="2700" dirty="0">
                <a:solidFill>
                  <a:srgbClr val="FFFFFF"/>
                </a:solidFill>
                <a:latin typeface="Open Sans"/>
                <a:ea typeface="Open Sans"/>
                <a:cs typeface="Open Sans"/>
                <a:sym typeface="Open Sans"/>
              </a:rPr>
              <a:t> </a:t>
            </a:r>
          </a:p>
          <a:p>
            <a:pPr marL="582932" lvl="1" indent="-291466" algn="l">
              <a:lnSpc>
                <a:spcPts val="3780"/>
              </a:lnSpc>
              <a:buFont typeface="Arial"/>
              <a:buChar char="•"/>
            </a:pPr>
            <a:r>
              <a:rPr lang="en-US" sz="2700" dirty="0" err="1">
                <a:solidFill>
                  <a:srgbClr val="FFFFFF"/>
                </a:solidFill>
                <a:latin typeface="Open Sans"/>
                <a:ea typeface="Open Sans"/>
                <a:cs typeface="Open Sans"/>
                <a:sym typeface="Open Sans"/>
              </a:rPr>
              <a:t>RandomForestClassifier</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n_estimators</a:t>
            </a:r>
            <a:r>
              <a:rPr lang="en-US" sz="2700" dirty="0">
                <a:solidFill>
                  <a:srgbClr val="FFFFFF"/>
                </a:solidFill>
                <a:latin typeface="Open Sans"/>
                <a:ea typeface="Open Sans"/>
                <a:cs typeface="Open Sans"/>
                <a:sym typeface="Open Sans"/>
              </a:rPr>
              <a:t>=200, </a:t>
            </a:r>
            <a:r>
              <a:rPr lang="en-US" sz="2700" dirty="0" err="1">
                <a:solidFill>
                  <a:srgbClr val="FFFFFF"/>
                </a:solidFill>
                <a:latin typeface="Open Sans"/>
                <a:ea typeface="Open Sans"/>
                <a:cs typeface="Open Sans"/>
                <a:sym typeface="Open Sans"/>
              </a:rPr>
              <a:t>class_weight</a:t>
            </a:r>
            <a:r>
              <a:rPr lang="en-US" sz="2700" dirty="0">
                <a:solidFill>
                  <a:srgbClr val="FFFFFF"/>
                </a:solidFill>
                <a:latin typeface="Open Sans"/>
                <a:ea typeface="Open Sans"/>
                <a:cs typeface="Open Sans"/>
                <a:sym typeface="Open Sans"/>
              </a:rPr>
              <a:t>="balanced", </a:t>
            </a:r>
            <a:r>
              <a:rPr lang="en-US" sz="2700" dirty="0" err="1">
                <a:solidFill>
                  <a:srgbClr val="FFFFFF"/>
                </a:solidFill>
                <a:latin typeface="Open Sans"/>
                <a:ea typeface="Open Sans"/>
                <a:cs typeface="Open Sans"/>
                <a:sym typeface="Open Sans"/>
              </a:rPr>
              <a:t>random_state</a:t>
            </a:r>
            <a:r>
              <a:rPr lang="en-US" sz="2700" dirty="0">
                <a:solidFill>
                  <a:srgbClr val="FFFFFF"/>
                </a:solidFill>
                <a:latin typeface="Open Sans"/>
                <a:ea typeface="Open Sans"/>
                <a:cs typeface="Open Sans"/>
                <a:sym typeface="Open Sans"/>
              </a:rPr>
              <a:t>=42).</a:t>
            </a:r>
          </a:p>
          <a:p>
            <a:pPr algn="l">
              <a:lnSpc>
                <a:spcPts val="3780"/>
              </a:lnSpc>
            </a:pPr>
            <a:endParaRPr lang="en-US" sz="2700" dirty="0">
              <a:solidFill>
                <a:srgbClr val="FFFFFF"/>
              </a:solidFill>
              <a:latin typeface="Open Sans"/>
              <a:ea typeface="Open Sans"/>
              <a:cs typeface="Open Sans"/>
              <a:sym typeface="Open Sans"/>
            </a:endParaRPr>
          </a:p>
          <a:p>
            <a:pPr algn="l">
              <a:lnSpc>
                <a:spcPts val="3780"/>
              </a:lnSpc>
            </a:pPr>
            <a:r>
              <a:rPr lang="en-US" sz="2700" b="1" dirty="0">
                <a:solidFill>
                  <a:srgbClr val="FFFFFF"/>
                </a:solidFill>
                <a:latin typeface="Open Sans Bold"/>
                <a:ea typeface="Open Sans Bold"/>
                <a:cs typeface="Open Sans Bold"/>
                <a:sym typeface="Open Sans Bold"/>
              </a:rPr>
              <a:t>Train/validation:</a:t>
            </a:r>
          </a:p>
          <a:p>
            <a:pPr marL="582932" lvl="1" indent="-291466" algn="l">
              <a:lnSpc>
                <a:spcPts val="3780"/>
              </a:lnSpc>
              <a:buFont typeface="Arial"/>
              <a:buChar char="•"/>
            </a:pPr>
            <a:r>
              <a:rPr lang="en-US" sz="2700" dirty="0">
                <a:solidFill>
                  <a:srgbClr val="FFFFFF"/>
                </a:solidFill>
                <a:latin typeface="Open Sans"/>
                <a:ea typeface="Open Sans"/>
                <a:cs typeface="Open Sans"/>
                <a:sym typeface="Open Sans"/>
              </a:rPr>
              <a:t>Stratified 80/20 train–test split on </a:t>
            </a:r>
            <a:r>
              <a:rPr lang="en-US" sz="2700" dirty="0" err="1">
                <a:solidFill>
                  <a:srgbClr val="FFFFFF"/>
                </a:solidFill>
                <a:latin typeface="Open Sans"/>
                <a:ea typeface="Open Sans"/>
                <a:cs typeface="Open Sans"/>
                <a:sym typeface="Open Sans"/>
              </a:rPr>
              <a:t>Solar_Tier_Label</a:t>
            </a:r>
            <a:r>
              <a:rPr lang="en-US" sz="2700" dirty="0">
                <a:solidFill>
                  <a:srgbClr val="FFFFFF"/>
                </a:solidFill>
                <a:latin typeface="Open Sans"/>
                <a:ea typeface="Open Sans"/>
                <a:cs typeface="Open Sans"/>
                <a:sym typeface="Open Sans"/>
              </a:rPr>
              <a:t>.</a:t>
            </a:r>
          </a:p>
          <a:p>
            <a:pPr algn="l">
              <a:lnSpc>
                <a:spcPts val="3780"/>
              </a:lnSpc>
            </a:pPr>
            <a:endParaRPr lang="en-US" sz="2700" dirty="0">
              <a:solidFill>
                <a:srgbClr val="FFFFFF"/>
              </a:solidFill>
              <a:latin typeface="Open Sans"/>
              <a:ea typeface="Open Sans"/>
              <a:cs typeface="Open Sans"/>
              <a:sym typeface="Open Sans"/>
            </a:endParaRPr>
          </a:p>
          <a:p>
            <a:pPr algn="l">
              <a:lnSpc>
                <a:spcPts val="3780"/>
              </a:lnSpc>
            </a:pPr>
            <a:r>
              <a:rPr lang="en-US" sz="2700" b="1" dirty="0">
                <a:solidFill>
                  <a:srgbClr val="FFFFFF"/>
                </a:solidFill>
                <a:latin typeface="Open Sans Bold"/>
                <a:ea typeface="Open Sans Bold"/>
                <a:cs typeface="Open Sans Bold"/>
                <a:sym typeface="Open Sans Bold"/>
              </a:rPr>
              <a:t>Clustering:</a:t>
            </a:r>
          </a:p>
          <a:p>
            <a:pPr marL="582932" lvl="1" indent="-291466" algn="l">
              <a:lnSpc>
                <a:spcPts val="3780"/>
              </a:lnSpc>
              <a:buFont typeface="Arial"/>
              <a:buChar char="•"/>
            </a:pPr>
            <a:r>
              <a:rPr lang="en-US" sz="2700" dirty="0" err="1">
                <a:solidFill>
                  <a:srgbClr val="FFFFFF"/>
                </a:solidFill>
                <a:latin typeface="Open Sans"/>
                <a:ea typeface="Open Sans"/>
                <a:cs typeface="Open Sans"/>
                <a:sym typeface="Open Sans"/>
              </a:rPr>
              <a:t>KMeans</a:t>
            </a:r>
            <a:r>
              <a:rPr lang="en-US" sz="2700" dirty="0">
                <a:solidFill>
                  <a:srgbClr val="FFFFFF"/>
                </a:solidFill>
                <a:latin typeface="Open Sans"/>
                <a:ea typeface="Open Sans"/>
                <a:cs typeface="Open Sans"/>
                <a:sym typeface="Open Sans"/>
              </a:rPr>
              <a:t> on scaled numeric features; k=3 chosen by inertia “elbow” and peak silhouette (~0.50 at k=2–3).</a:t>
            </a:r>
          </a:p>
          <a:p>
            <a:pPr algn="l">
              <a:lnSpc>
                <a:spcPts val="3780"/>
              </a:lnSpc>
            </a:pPr>
            <a:endParaRPr lang="en-US" sz="2700" dirty="0">
              <a:solidFill>
                <a:srgbClr val="FFFFFF"/>
              </a:solidFill>
              <a:latin typeface="Open Sans"/>
              <a:ea typeface="Open Sans"/>
              <a:cs typeface="Open Sans"/>
              <a:sym typeface="Open Sans"/>
            </a:endParaRPr>
          </a:p>
          <a:p>
            <a:pPr algn="l">
              <a:lnSpc>
                <a:spcPts val="3780"/>
              </a:lnSpc>
            </a:pPr>
            <a:r>
              <a:rPr lang="en-US" sz="2700" b="1" dirty="0">
                <a:solidFill>
                  <a:srgbClr val="FFFFFF"/>
                </a:solidFill>
                <a:latin typeface="Open Sans Bold"/>
                <a:ea typeface="Open Sans Bold"/>
                <a:cs typeface="Open Sans Bold"/>
                <a:sym typeface="Open Sans Bold"/>
              </a:rPr>
              <a:t>Model selection rationale:</a:t>
            </a:r>
          </a:p>
          <a:p>
            <a:pPr marL="582932" lvl="1" indent="-291466" algn="l">
              <a:lnSpc>
                <a:spcPts val="3780"/>
              </a:lnSpc>
              <a:buFont typeface="Arial"/>
              <a:buChar char="•"/>
            </a:pPr>
            <a:r>
              <a:rPr lang="en-US" sz="2700" dirty="0">
                <a:solidFill>
                  <a:srgbClr val="FFFFFF"/>
                </a:solidFill>
                <a:latin typeface="Open Sans"/>
                <a:ea typeface="Open Sans"/>
                <a:cs typeface="Open Sans"/>
                <a:sym typeface="Open Sans"/>
              </a:rPr>
              <a:t>RF handles nonlinearity, mixed scales, and feature interactions; robust to outliers (further mitigated by </a:t>
            </a:r>
            <a:r>
              <a:rPr lang="en-US" sz="2700" dirty="0" err="1">
                <a:solidFill>
                  <a:srgbClr val="FFFFFF"/>
                </a:solidFill>
                <a:latin typeface="Open Sans"/>
                <a:ea typeface="Open Sans"/>
                <a:cs typeface="Open Sans"/>
                <a:sym typeface="Open Sans"/>
              </a:rPr>
              <a:t>Winsorization</a:t>
            </a:r>
            <a:r>
              <a:rPr lang="en-US" sz="2700" dirty="0">
                <a:solidFill>
                  <a:srgbClr val="FFFFFF"/>
                </a:solidFill>
                <a:latin typeface="Open Sans"/>
                <a:ea typeface="Open Sans"/>
                <a:cs typeface="Open Sans"/>
                <a:sym typeface="Open Sans"/>
              </a:rPr>
              <a:t>).</a:t>
            </a:r>
          </a:p>
          <a:p>
            <a:pPr marL="582932" lvl="1" indent="-291466" algn="l">
              <a:lnSpc>
                <a:spcPts val="3780"/>
              </a:lnSpc>
              <a:buFont typeface="Arial"/>
              <a:buChar char="•"/>
            </a:pPr>
            <a:r>
              <a:rPr lang="en-US" sz="2700" dirty="0" err="1">
                <a:solidFill>
                  <a:srgbClr val="FFFFFF"/>
                </a:solidFill>
                <a:latin typeface="Open Sans"/>
                <a:ea typeface="Open Sans"/>
                <a:cs typeface="Open Sans"/>
                <a:sym typeface="Open Sans"/>
              </a:rPr>
              <a:t>KMeans</a:t>
            </a:r>
            <a:r>
              <a:rPr lang="en-US" sz="2700" dirty="0">
                <a:solidFill>
                  <a:srgbClr val="FFFFFF"/>
                </a:solidFill>
                <a:latin typeface="Open Sans"/>
                <a:ea typeface="Open Sans"/>
                <a:cs typeface="Open Sans"/>
                <a:sym typeface="Open Sans"/>
              </a:rPr>
              <a:t> provides complementary unsupervised segmentation to guide program design beyond the label.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9739804" y="-543"/>
            <a:ext cx="8548196" cy="8526700"/>
          </a:xfrm>
          <a:custGeom>
            <a:avLst/>
            <a:gdLst/>
            <a:ahLst/>
            <a:cxnLst/>
            <a:rect l="l" t="t" r="r" b="b"/>
            <a:pathLst>
              <a:path w="9646410" h="9258300">
                <a:moveTo>
                  <a:pt x="0" y="0"/>
                </a:moveTo>
                <a:lnTo>
                  <a:pt x="9646410" y="0"/>
                </a:lnTo>
                <a:lnTo>
                  <a:pt x="9646410" y="9258300"/>
                </a:lnTo>
                <a:lnTo>
                  <a:pt x="0" y="9258300"/>
                </a:lnTo>
                <a:lnTo>
                  <a:pt x="0" y="0"/>
                </a:lnTo>
                <a:close/>
              </a:path>
            </a:pathLst>
          </a:custGeom>
          <a:blipFill>
            <a:blip r:embed="rId2"/>
            <a:stretch>
              <a:fillRect l="-10125" t="-10386" r="-12848" b="-22355"/>
            </a:stretch>
          </a:blipFill>
        </p:spPr>
        <p:txBody>
          <a:bodyPr/>
          <a:lstStyle/>
          <a:p>
            <a:endParaRPr lang="en-US"/>
          </a:p>
        </p:txBody>
      </p:sp>
      <p:sp>
        <p:nvSpPr>
          <p:cNvPr id="3" name="Freeform 3"/>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a:off x="0" y="1792131"/>
            <a:ext cx="8648120" cy="8494869"/>
          </a:xfrm>
          <a:custGeom>
            <a:avLst/>
            <a:gdLst/>
            <a:ahLst/>
            <a:cxnLst/>
            <a:rect l="l" t="t" r="r" b="b"/>
            <a:pathLst>
              <a:path w="9646410" h="9258300">
                <a:moveTo>
                  <a:pt x="0" y="0"/>
                </a:moveTo>
                <a:lnTo>
                  <a:pt x="9646410" y="0"/>
                </a:lnTo>
                <a:lnTo>
                  <a:pt x="9646410" y="9258300"/>
                </a:lnTo>
                <a:lnTo>
                  <a:pt x="0" y="9258300"/>
                </a:lnTo>
                <a:lnTo>
                  <a:pt x="0" y="0"/>
                </a:lnTo>
                <a:close/>
              </a:path>
            </a:pathLst>
          </a:custGeom>
          <a:blipFill>
            <a:blip r:embed="rId2"/>
            <a:stretch>
              <a:fillRect l="-10007" t="-10801" r="-11545" b="-22438"/>
            </a:stretch>
          </a:blipFill>
        </p:spPr>
        <p:txBody>
          <a:bodyPr/>
          <a:lstStyle/>
          <a:p>
            <a:endParaRPr lang="en-US"/>
          </a:p>
        </p:txBody>
      </p:sp>
      <p:sp>
        <p:nvSpPr>
          <p:cNvPr id="5" name="TextBox 5"/>
          <p:cNvSpPr txBox="1"/>
          <p:nvPr/>
        </p:nvSpPr>
        <p:spPr>
          <a:xfrm>
            <a:off x="591555" y="2376805"/>
            <a:ext cx="17104889" cy="7696915"/>
          </a:xfrm>
          <a:prstGeom prst="rect">
            <a:avLst/>
          </a:prstGeom>
        </p:spPr>
        <p:txBody>
          <a:bodyPr lIns="0" tIns="0" rIns="0" bIns="0" rtlCol="0" anchor="t">
            <a:spAutoFit/>
          </a:bodyPr>
          <a:lstStyle/>
          <a:p>
            <a:pPr algn="l">
              <a:lnSpc>
                <a:spcPct val="150000"/>
              </a:lnSpc>
            </a:pPr>
            <a:r>
              <a:rPr lang="en-US" sz="24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Test performance (RF, 20% holdout):</a:t>
            </a:r>
          </a:p>
          <a:p>
            <a:pPr algn="l">
              <a:lnSpc>
                <a:spcPct val="150000"/>
              </a:lnSpc>
            </a:pPr>
            <a:r>
              <a:rPr lang="en-US" sz="24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Accuracy: 0.95</a:t>
            </a:r>
          </a:p>
          <a:p>
            <a:pPr algn="l">
              <a:lnSpc>
                <a:spcPct val="150000"/>
              </a:lnSpc>
            </a:pPr>
            <a:endParaRPr lang="en-US" sz="24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endParaRPr>
          </a:p>
          <a:p>
            <a:pPr algn="l">
              <a:lnSpc>
                <a:spcPct val="150000"/>
              </a:lnSpc>
            </a:pPr>
            <a:r>
              <a:rPr lang="en-US" sz="24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Per class:</a:t>
            </a:r>
          </a:p>
          <a:p>
            <a:pPr marL="800100" lvl="1" indent="-342900">
              <a:lnSpc>
                <a:spcPct val="150000"/>
              </a:lnSpc>
              <a:buFont typeface="Arial" panose="020B0604020202020204" pitchFamily="34" charset="0"/>
              <a:buChar char="•"/>
            </a:pPr>
            <a:r>
              <a:rPr lang="en-US" sz="24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High: Precision of1.00, Recall of 0.90, and F1 score of 0.95 (support 49)</a:t>
            </a:r>
          </a:p>
          <a:p>
            <a:pPr marL="800100" lvl="1" indent="-342900">
              <a:lnSpc>
                <a:spcPct val="150000"/>
              </a:lnSpc>
              <a:buFont typeface="Arial" panose="020B0604020202020204" pitchFamily="34" charset="0"/>
              <a:buChar char="•"/>
            </a:pPr>
            <a:r>
              <a:rPr lang="en-US" sz="24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Low: Precision of 0.96, Recall of 0.98, and F1 score of 0.97 (support 50)</a:t>
            </a:r>
          </a:p>
          <a:p>
            <a:pPr marL="800100" lvl="1" indent="-342900">
              <a:lnSpc>
                <a:spcPct val="150000"/>
              </a:lnSpc>
              <a:buFont typeface="Arial" panose="020B0604020202020204" pitchFamily="34" charset="0"/>
              <a:buChar char="•"/>
            </a:pPr>
            <a:r>
              <a:rPr lang="en-US" sz="24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Medium: Precision of 0.90, Recall of 0.96**, F1 score of 0.93 (support 54)</a:t>
            </a:r>
          </a:p>
          <a:p>
            <a:pPr algn="l">
              <a:lnSpc>
                <a:spcPct val="150000"/>
              </a:lnSpc>
            </a:pPr>
            <a:endParaRPr lang="en-US" sz="24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endParaRPr>
          </a:p>
          <a:p>
            <a:pPr algn="l">
              <a:lnSpc>
                <a:spcPct val="150000"/>
              </a:lnSpc>
            </a:pPr>
            <a:r>
              <a:rPr lang="en-US" sz="24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Baseline context:</a:t>
            </a:r>
          </a:p>
          <a:p>
            <a:pPr algn="l">
              <a:lnSpc>
                <a:spcPct val="150000"/>
              </a:lnSpc>
            </a:pPr>
            <a:r>
              <a:rPr lang="en-US" sz="24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Majority-class accuracy ≈ 35% (predicting “Medium” only) – RF improves accuracy by +60 pts.</a:t>
            </a:r>
          </a:p>
          <a:p>
            <a:pPr algn="l">
              <a:lnSpc>
                <a:spcPct val="150000"/>
              </a:lnSpc>
            </a:pPr>
            <a:endParaRPr lang="en-US" sz="24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endParaRPr>
          </a:p>
          <a:p>
            <a:pPr algn="l">
              <a:lnSpc>
                <a:spcPct val="150000"/>
              </a:lnSpc>
            </a:pPr>
            <a:r>
              <a:rPr lang="en-US" sz="2400" b="1"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Error profile:</a:t>
            </a:r>
            <a:endParaRPr lang="en-US" sz="24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endParaRPr>
          </a:p>
          <a:p>
            <a:pPr algn="l">
              <a:lnSpc>
                <a:spcPct val="150000"/>
              </a:lnSpc>
            </a:pPr>
            <a:r>
              <a:rPr lang="en-US" sz="2400" dirty="0">
                <a:solidFill>
                  <a:srgbClr val="68C5FA"/>
                </a:solidFill>
                <a:latin typeface="Open Sans" panose="020B0606030504020204" pitchFamily="34" charset="0"/>
                <a:ea typeface="Open Sans" panose="020B0606030504020204" pitchFamily="34" charset="0"/>
                <a:cs typeface="Open Sans" panose="020B0606030504020204" pitchFamily="34" charset="0"/>
                <a:sym typeface="Open Sans Bold"/>
              </a:rPr>
              <a:t>Most residual confusions occur between Medium and High, suggesting overlapping feature boundaries in mid-to-high tiers.</a:t>
            </a:r>
          </a:p>
        </p:txBody>
      </p:sp>
      <p:sp>
        <p:nvSpPr>
          <p:cNvPr id="6" name="TextBox 6"/>
          <p:cNvSpPr txBox="1"/>
          <p:nvPr/>
        </p:nvSpPr>
        <p:spPr>
          <a:xfrm>
            <a:off x="2366797" y="214531"/>
            <a:ext cx="13554405" cy="2082165"/>
          </a:xfrm>
          <a:prstGeom prst="rect">
            <a:avLst/>
          </a:prstGeom>
        </p:spPr>
        <p:txBody>
          <a:bodyPr lIns="0" tIns="0" rIns="0" bIns="0" rtlCol="0" anchor="t">
            <a:spAutoFit/>
          </a:bodyPr>
          <a:lstStyle/>
          <a:p>
            <a:pPr algn="ctr">
              <a:lnSpc>
                <a:spcPts val="8749"/>
              </a:lnSpc>
            </a:pPr>
            <a:r>
              <a:rPr lang="en-US" sz="6999" b="1" spc="-174" dirty="0">
                <a:solidFill>
                  <a:srgbClr val="6FC5F6"/>
                </a:solidFill>
                <a:latin typeface="Gotham Heavy"/>
                <a:ea typeface="Gotham Heavy"/>
                <a:cs typeface="Gotham Heavy"/>
                <a:sym typeface="Gotham Heavy"/>
              </a:rPr>
              <a:t>MODELING &amp; EVALUATION</a:t>
            </a:r>
          </a:p>
          <a:p>
            <a:pPr algn="ctr">
              <a:lnSpc>
                <a:spcPts val="7750"/>
              </a:lnSpc>
            </a:pPr>
            <a:r>
              <a:rPr lang="en-US" sz="6200" b="1" spc="-155" dirty="0">
                <a:solidFill>
                  <a:srgbClr val="FFFFFF"/>
                </a:solidFill>
                <a:latin typeface="Gotham Heavy"/>
                <a:ea typeface="Gotham Heavy"/>
                <a:cs typeface="Gotham Heavy"/>
                <a:sym typeface="Gotham Heavy"/>
              </a:rPr>
              <a:t>Classification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H="1">
            <a:off x="15830107" y="-543"/>
            <a:ext cx="2457893" cy="2058485"/>
          </a:xfrm>
          <a:custGeom>
            <a:avLst/>
            <a:gdLst/>
            <a:ahLst/>
            <a:cxnLst/>
            <a:rect l="l" t="t" r="r" b="b"/>
            <a:pathLst>
              <a:path w="2457893" h="2058485">
                <a:moveTo>
                  <a:pt x="2457893" y="0"/>
                </a:moveTo>
                <a:lnTo>
                  <a:pt x="0" y="0"/>
                </a:lnTo>
                <a:lnTo>
                  <a:pt x="0" y="2058486"/>
                </a:lnTo>
                <a:lnTo>
                  <a:pt x="2457893" y="2058486"/>
                </a:lnTo>
                <a:lnTo>
                  <a:pt x="245789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750089" y="3300541"/>
            <a:ext cx="3537912" cy="6986459"/>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4"/>
            <a:stretch>
              <a:fillRect r="-141048" b="-17794"/>
            </a:stretch>
          </a:blipFill>
        </p:spPr>
        <p:txBody>
          <a:bodyPr/>
          <a:lstStyle/>
          <a:p>
            <a:endParaRPr lang="en-US"/>
          </a:p>
        </p:txBody>
      </p:sp>
      <p:sp>
        <p:nvSpPr>
          <p:cNvPr id="4" name="TextBox 4"/>
          <p:cNvSpPr txBox="1"/>
          <p:nvPr/>
        </p:nvSpPr>
        <p:spPr>
          <a:xfrm>
            <a:off x="575712" y="2273781"/>
            <a:ext cx="17136577" cy="6955155"/>
          </a:xfrm>
          <a:prstGeom prst="rect">
            <a:avLst/>
          </a:prstGeom>
        </p:spPr>
        <p:txBody>
          <a:bodyPr lIns="0" tIns="0" rIns="0" bIns="0" rtlCol="0" anchor="t">
            <a:spAutoFit/>
          </a:bodyPr>
          <a:lstStyle/>
          <a:p>
            <a:pPr algn="l">
              <a:lnSpc>
                <a:spcPts val="4619"/>
              </a:lnSpc>
            </a:pPr>
            <a:r>
              <a:rPr lang="en-US" sz="3299" b="1" dirty="0">
                <a:solidFill>
                  <a:srgbClr val="FFFFFF"/>
                </a:solidFill>
                <a:latin typeface="Open Sans Bold"/>
                <a:ea typeface="Open Sans Bold"/>
                <a:cs typeface="Open Sans Bold"/>
                <a:sym typeface="Open Sans Bold"/>
              </a:rPr>
              <a:t>Feature importance (RF):</a:t>
            </a:r>
          </a:p>
          <a:p>
            <a:pPr marL="712468" lvl="1" indent="-356234" algn="l">
              <a:lnSpc>
                <a:spcPts val="4619"/>
              </a:lnSpc>
              <a:buFont typeface="Arial"/>
              <a:buChar char="•"/>
            </a:pPr>
            <a:r>
              <a:rPr lang="en-US" sz="3299" dirty="0">
                <a:solidFill>
                  <a:srgbClr val="FFFFFF"/>
                </a:solidFill>
                <a:latin typeface="Open Sans"/>
                <a:ea typeface="Open Sans"/>
                <a:cs typeface="Open Sans"/>
                <a:sym typeface="Open Sans"/>
              </a:rPr>
              <a:t>Most influential: </a:t>
            </a:r>
            <a:r>
              <a:rPr lang="en-US" sz="3299" dirty="0" err="1">
                <a:solidFill>
                  <a:srgbClr val="FFFFFF"/>
                </a:solidFill>
                <a:latin typeface="Open Sans"/>
                <a:ea typeface="Open Sans"/>
                <a:cs typeface="Open Sans"/>
                <a:sym typeface="Open Sans"/>
              </a:rPr>
              <a:t>Average_Nighttime_mean</a:t>
            </a:r>
            <a:r>
              <a:rPr lang="en-US" sz="3299" dirty="0">
                <a:solidFill>
                  <a:srgbClr val="FFFFFF"/>
                </a:solidFill>
                <a:latin typeface="Open Sans"/>
                <a:ea typeface="Open Sans"/>
                <a:cs typeface="Open Sans"/>
                <a:sym typeface="Open Sans"/>
              </a:rPr>
              <a:t> (0.31), </a:t>
            </a:r>
            <a:r>
              <a:rPr lang="en-US" sz="3299" dirty="0" err="1">
                <a:solidFill>
                  <a:srgbClr val="FFFFFF"/>
                </a:solidFill>
                <a:latin typeface="Open Sans"/>
                <a:ea typeface="Open Sans"/>
                <a:cs typeface="Open Sans"/>
                <a:sym typeface="Open Sans"/>
              </a:rPr>
              <a:t>pop_density</a:t>
            </a:r>
            <a:r>
              <a:rPr lang="en-US" sz="3299" dirty="0">
                <a:solidFill>
                  <a:srgbClr val="FFFFFF"/>
                </a:solidFill>
                <a:latin typeface="Open Sans"/>
                <a:ea typeface="Open Sans"/>
                <a:cs typeface="Open Sans"/>
                <a:sym typeface="Open Sans"/>
              </a:rPr>
              <a:t> (0.20), AREA (0.13), </a:t>
            </a:r>
            <a:r>
              <a:rPr lang="en-US" sz="3299" dirty="0" err="1">
                <a:solidFill>
                  <a:srgbClr val="FFFFFF"/>
                </a:solidFill>
                <a:latin typeface="Open Sans"/>
                <a:ea typeface="Open Sans"/>
                <a:cs typeface="Open Sans"/>
                <a:sym typeface="Open Sans"/>
              </a:rPr>
              <a:t>climate_stress</a:t>
            </a:r>
            <a:r>
              <a:rPr lang="en-US" sz="3299" dirty="0">
                <a:solidFill>
                  <a:srgbClr val="FFFFFF"/>
                </a:solidFill>
                <a:latin typeface="Open Sans"/>
                <a:ea typeface="Open Sans"/>
                <a:cs typeface="Open Sans"/>
                <a:sym typeface="Open Sans"/>
              </a:rPr>
              <a:t> (0.12), </a:t>
            </a:r>
            <a:r>
              <a:rPr lang="en-US" sz="3299" dirty="0" err="1">
                <a:solidFill>
                  <a:srgbClr val="FFFFFF"/>
                </a:solidFill>
                <a:latin typeface="Open Sans"/>
                <a:ea typeface="Open Sans"/>
                <a:cs typeface="Open Sans"/>
                <a:sym typeface="Open Sans"/>
              </a:rPr>
              <a:t>Distance_to_Center</a:t>
            </a:r>
            <a:r>
              <a:rPr lang="en-US" sz="3299" dirty="0">
                <a:solidFill>
                  <a:srgbClr val="FFFFFF"/>
                </a:solidFill>
                <a:latin typeface="Open Sans"/>
                <a:ea typeface="Open Sans"/>
                <a:cs typeface="Open Sans"/>
                <a:sym typeface="Open Sans"/>
              </a:rPr>
              <a:t> (0.10).</a:t>
            </a:r>
          </a:p>
          <a:p>
            <a:pPr marL="712468" lvl="1" indent="-356234" algn="l">
              <a:lnSpc>
                <a:spcPts val="4619"/>
              </a:lnSpc>
              <a:buFont typeface="Arial"/>
              <a:buChar char="•"/>
            </a:pPr>
            <a:r>
              <a:rPr lang="en-US" sz="3299" dirty="0">
                <a:solidFill>
                  <a:srgbClr val="FFFFFF"/>
                </a:solidFill>
                <a:latin typeface="Open Sans"/>
                <a:ea typeface="Open Sans"/>
                <a:cs typeface="Open Sans"/>
                <a:sym typeface="Open Sans"/>
              </a:rPr>
              <a:t>Moderate: Population, safe/unsafe ratios, compactness, </a:t>
            </a:r>
            <a:r>
              <a:rPr lang="en-US" sz="3299" dirty="0" err="1">
                <a:solidFill>
                  <a:srgbClr val="FFFFFF"/>
                </a:solidFill>
                <a:latin typeface="Open Sans"/>
                <a:ea typeface="Open Sans"/>
                <a:cs typeface="Open Sans"/>
                <a:sym typeface="Open Sans"/>
              </a:rPr>
              <a:t>water_diversity</a:t>
            </a:r>
            <a:r>
              <a:rPr lang="en-US" sz="3299" dirty="0">
                <a:solidFill>
                  <a:srgbClr val="FFFFFF"/>
                </a:solidFill>
                <a:latin typeface="Open Sans"/>
                <a:ea typeface="Open Sans"/>
                <a:cs typeface="Open Sans"/>
                <a:sym typeface="Open Sans"/>
              </a:rPr>
              <a:t>.</a:t>
            </a:r>
          </a:p>
          <a:p>
            <a:pPr marL="712468" lvl="1" indent="-356234" algn="l">
              <a:lnSpc>
                <a:spcPts val="4619"/>
              </a:lnSpc>
              <a:buFont typeface="Arial"/>
              <a:buChar char="•"/>
            </a:pPr>
            <a:r>
              <a:rPr lang="en-US" sz="3299" dirty="0">
                <a:solidFill>
                  <a:srgbClr val="FFFFFF"/>
                </a:solidFill>
                <a:latin typeface="Open Sans"/>
                <a:ea typeface="Open Sans"/>
                <a:cs typeface="Open Sans"/>
                <a:sym typeface="Open Sans"/>
              </a:rPr>
              <a:t>Minimal: Pure location encodings (state dummies, </a:t>
            </a:r>
            <a:r>
              <a:rPr lang="en-US" sz="3299" dirty="0" err="1">
                <a:solidFill>
                  <a:srgbClr val="FFFFFF"/>
                </a:solidFill>
                <a:latin typeface="Open Sans"/>
                <a:ea typeface="Open Sans"/>
                <a:cs typeface="Open Sans"/>
                <a:sym typeface="Open Sans"/>
              </a:rPr>
              <a:t>lga_encoded</a:t>
            </a:r>
            <a:r>
              <a:rPr lang="en-US" sz="3299" dirty="0">
                <a:solidFill>
                  <a:srgbClr val="FFFFFF"/>
                </a:solidFill>
                <a:latin typeface="Open Sans"/>
                <a:ea typeface="Open Sans"/>
                <a:cs typeface="Open Sans"/>
                <a:sym typeface="Open Sans"/>
              </a:rPr>
              <a:t>).</a:t>
            </a:r>
          </a:p>
          <a:p>
            <a:pPr marL="712468" lvl="1" indent="-356234" algn="l">
              <a:lnSpc>
                <a:spcPts val="4619"/>
              </a:lnSpc>
              <a:buFont typeface="Arial"/>
              <a:buChar char="•"/>
            </a:pPr>
            <a:r>
              <a:rPr lang="en-US" sz="3299" dirty="0">
                <a:solidFill>
                  <a:srgbClr val="FFFFFF"/>
                </a:solidFill>
                <a:latin typeface="Open Sans"/>
                <a:ea typeface="Open Sans"/>
                <a:cs typeface="Open Sans"/>
                <a:sym typeface="Open Sans"/>
              </a:rPr>
              <a:t>Implication: Quantitative development &amp; geospatial factors drive tiers more than admin labels.</a:t>
            </a:r>
          </a:p>
          <a:p>
            <a:pPr algn="l">
              <a:lnSpc>
                <a:spcPts val="4619"/>
              </a:lnSpc>
            </a:pPr>
            <a:endParaRPr lang="en-US" sz="3299" dirty="0">
              <a:solidFill>
                <a:srgbClr val="FFFFFF"/>
              </a:solidFill>
              <a:latin typeface="Open Sans"/>
              <a:ea typeface="Open Sans"/>
              <a:cs typeface="Open Sans"/>
              <a:sym typeface="Open Sans"/>
            </a:endParaRPr>
          </a:p>
          <a:p>
            <a:pPr algn="l">
              <a:lnSpc>
                <a:spcPts val="4619"/>
              </a:lnSpc>
            </a:pPr>
            <a:r>
              <a:rPr lang="en-US" sz="3299" b="1" dirty="0">
                <a:solidFill>
                  <a:srgbClr val="FFFFFF"/>
                </a:solidFill>
                <a:latin typeface="Open Sans Bold"/>
                <a:ea typeface="Open Sans Bold"/>
                <a:cs typeface="Open Sans Bold"/>
                <a:sym typeface="Open Sans Bold"/>
              </a:rPr>
              <a:t>Clustering (</a:t>
            </a:r>
            <a:r>
              <a:rPr lang="en-US" sz="3299" b="1" dirty="0" err="1">
                <a:solidFill>
                  <a:srgbClr val="FFFFFF"/>
                </a:solidFill>
                <a:latin typeface="Open Sans Bold"/>
                <a:ea typeface="Open Sans Bold"/>
                <a:cs typeface="Open Sans Bold"/>
                <a:sym typeface="Open Sans Bold"/>
              </a:rPr>
              <a:t>KMeans</a:t>
            </a:r>
            <a:r>
              <a:rPr lang="en-US" sz="3299" b="1" dirty="0">
                <a:solidFill>
                  <a:srgbClr val="FFFFFF"/>
                </a:solidFill>
                <a:latin typeface="Open Sans Bold"/>
                <a:ea typeface="Open Sans Bold"/>
                <a:cs typeface="Open Sans Bold"/>
                <a:sym typeface="Open Sans Bold"/>
              </a:rPr>
              <a:t>, k=3):</a:t>
            </a:r>
          </a:p>
          <a:p>
            <a:pPr marL="712468" lvl="1" indent="-356234" algn="l">
              <a:lnSpc>
                <a:spcPts val="4619"/>
              </a:lnSpc>
              <a:buFont typeface="Arial"/>
              <a:buChar char="•"/>
            </a:pPr>
            <a:r>
              <a:rPr lang="en-US" sz="3299" dirty="0">
                <a:solidFill>
                  <a:srgbClr val="FFFFFF"/>
                </a:solidFill>
                <a:latin typeface="Open Sans"/>
                <a:ea typeface="Open Sans"/>
                <a:cs typeface="Open Sans"/>
                <a:sym typeface="Open Sans"/>
              </a:rPr>
              <a:t>Cluster 0 (majority): Spans Low-High, concentrated in Low/Medium.</a:t>
            </a:r>
          </a:p>
          <a:p>
            <a:pPr marL="712468" lvl="1" indent="-356234" algn="l">
              <a:lnSpc>
                <a:spcPts val="4619"/>
              </a:lnSpc>
              <a:buFont typeface="Arial"/>
              <a:buChar char="•"/>
            </a:pPr>
            <a:r>
              <a:rPr lang="en-US" sz="3299" dirty="0">
                <a:solidFill>
                  <a:srgbClr val="FFFFFF"/>
                </a:solidFill>
                <a:latin typeface="Open Sans"/>
                <a:ea typeface="Open Sans"/>
                <a:cs typeface="Open Sans"/>
                <a:sym typeface="Open Sans"/>
              </a:rPr>
              <a:t>Cluster 2 (selective): Skews toward High tier (advanced/electrified profile).</a:t>
            </a:r>
          </a:p>
          <a:p>
            <a:pPr marL="712468" lvl="1" indent="-356234" algn="l">
              <a:lnSpc>
                <a:spcPts val="4619"/>
              </a:lnSpc>
              <a:buFont typeface="Arial"/>
              <a:buChar char="•"/>
            </a:pPr>
            <a:r>
              <a:rPr lang="en-US" sz="3299" dirty="0">
                <a:solidFill>
                  <a:srgbClr val="FFFFFF"/>
                </a:solidFill>
                <a:latin typeface="Open Sans"/>
                <a:ea typeface="Open Sans"/>
                <a:cs typeface="Open Sans"/>
                <a:sym typeface="Open Sans"/>
              </a:rPr>
              <a:t>Cluster 1 (tiny): Rare/noisy segment.</a:t>
            </a:r>
          </a:p>
        </p:txBody>
      </p:sp>
      <p:sp>
        <p:nvSpPr>
          <p:cNvPr id="5" name="TextBox 5"/>
          <p:cNvSpPr txBox="1"/>
          <p:nvPr/>
        </p:nvSpPr>
        <p:spPr>
          <a:xfrm>
            <a:off x="2366797" y="306599"/>
            <a:ext cx="13554405" cy="1941301"/>
          </a:xfrm>
          <a:prstGeom prst="rect">
            <a:avLst/>
          </a:prstGeom>
        </p:spPr>
        <p:txBody>
          <a:bodyPr lIns="0" tIns="0" rIns="0" bIns="0" rtlCol="0" anchor="t">
            <a:spAutoFit/>
          </a:bodyPr>
          <a:lstStyle/>
          <a:p>
            <a:pPr algn="ctr">
              <a:lnSpc>
                <a:spcPts val="7750"/>
              </a:lnSpc>
            </a:pPr>
            <a:r>
              <a:rPr lang="en-US" sz="6200" b="1" spc="-155" dirty="0">
                <a:solidFill>
                  <a:srgbClr val="FFFFFF"/>
                </a:solidFill>
                <a:latin typeface="Gotham Heavy"/>
                <a:ea typeface="Gotham Heavy"/>
                <a:cs typeface="Gotham Heavy"/>
                <a:sym typeface="Gotham Heavy"/>
              </a:rPr>
              <a:t>FEATURE IMPORTANCE</a:t>
            </a:r>
          </a:p>
          <a:p>
            <a:pPr algn="ctr">
              <a:lnSpc>
                <a:spcPts val="7750"/>
              </a:lnSpc>
            </a:pPr>
            <a:r>
              <a:rPr lang="en-US" sz="6200" b="1" spc="-155" dirty="0">
                <a:solidFill>
                  <a:srgbClr val="FFFFFF"/>
                </a:solidFill>
                <a:latin typeface="Gotham Heavy"/>
                <a:ea typeface="Gotham Heavy"/>
                <a:cs typeface="Gotham Heavy"/>
                <a:sym typeface="Gotham Heavy"/>
              </a:rPr>
              <a:t>Clustering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grpSp>
        <p:nvGrpSpPr>
          <p:cNvPr id="2" name="Group 2"/>
          <p:cNvGrpSpPr/>
          <p:nvPr/>
        </p:nvGrpSpPr>
        <p:grpSpPr>
          <a:xfrm>
            <a:off x="403415" y="2690888"/>
            <a:ext cx="17481170" cy="7204756"/>
            <a:chOff x="0" y="0"/>
            <a:chExt cx="2470058" cy="1018019"/>
          </a:xfrm>
        </p:grpSpPr>
        <p:sp>
          <p:nvSpPr>
            <p:cNvPr id="3" name="Freeform 3"/>
            <p:cNvSpPr/>
            <p:nvPr/>
          </p:nvSpPr>
          <p:spPr>
            <a:xfrm>
              <a:off x="0" y="0"/>
              <a:ext cx="2470058" cy="1018019"/>
            </a:xfrm>
            <a:custGeom>
              <a:avLst/>
              <a:gdLst/>
              <a:ahLst/>
              <a:cxnLst/>
              <a:rect l="l" t="t" r="r" b="b"/>
              <a:pathLst>
                <a:path w="2470058" h="1018019">
                  <a:moveTo>
                    <a:pt x="2266858" y="0"/>
                  </a:moveTo>
                  <a:lnTo>
                    <a:pt x="0" y="0"/>
                  </a:lnTo>
                  <a:lnTo>
                    <a:pt x="203200" y="1018019"/>
                  </a:lnTo>
                  <a:lnTo>
                    <a:pt x="2470058" y="1018019"/>
                  </a:lnTo>
                  <a:lnTo>
                    <a:pt x="2266858" y="0"/>
                  </a:lnTo>
                  <a:close/>
                </a:path>
              </a:pathLst>
            </a:custGeom>
            <a:solidFill>
              <a:srgbClr val="68C5FA"/>
            </a:solidFill>
          </p:spPr>
          <p:txBody>
            <a:bodyPr/>
            <a:lstStyle/>
            <a:p>
              <a:endParaRPr lang="en-US"/>
            </a:p>
          </p:txBody>
        </p:sp>
        <p:sp>
          <p:nvSpPr>
            <p:cNvPr id="4" name="TextBox 4"/>
            <p:cNvSpPr txBox="1"/>
            <p:nvPr/>
          </p:nvSpPr>
          <p:spPr>
            <a:xfrm>
              <a:off x="101600" y="-38100"/>
              <a:ext cx="2266858" cy="105611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3046714" cy="2498325"/>
          </a:xfrm>
          <a:custGeom>
            <a:avLst/>
            <a:gdLst/>
            <a:ahLst/>
            <a:cxnLst/>
            <a:rect l="l" t="t" r="r" b="b"/>
            <a:pathLst>
              <a:path w="3182320" h="2665193">
                <a:moveTo>
                  <a:pt x="0" y="0"/>
                </a:moveTo>
                <a:lnTo>
                  <a:pt x="3182319" y="0"/>
                </a:lnTo>
                <a:lnTo>
                  <a:pt x="3182319" y="2665193"/>
                </a:lnTo>
                <a:lnTo>
                  <a:pt x="0" y="2665193"/>
                </a:lnTo>
                <a:lnTo>
                  <a:pt x="0" y="0"/>
                </a:lnTo>
                <a:close/>
              </a:path>
            </a:pathLst>
          </a:custGeom>
          <a:blipFill>
            <a:blip r:embed="rId2">
              <a:extLst>
                <a:ext uri="{96DAC541-7B7A-43D3-8B79-37D633B846F1}">
                  <asvg:svgBlip xmlns:asvg="http://schemas.microsoft.com/office/drawing/2016/SVG/main" r:embed="rId3"/>
                </a:ext>
              </a:extLst>
            </a:blip>
            <a:stretch>
              <a:fillRect l="-4450" t="-6679" r="-1" b="1"/>
            </a:stretch>
          </a:blipFill>
        </p:spPr>
        <p:txBody>
          <a:bodyPr/>
          <a:lstStyle/>
          <a:p>
            <a:endParaRPr lang="en-US"/>
          </a:p>
        </p:txBody>
      </p:sp>
      <p:sp>
        <p:nvSpPr>
          <p:cNvPr id="6" name="Freeform 6"/>
          <p:cNvSpPr/>
          <p:nvPr/>
        </p:nvSpPr>
        <p:spPr>
          <a:xfrm flipH="1">
            <a:off x="15299250" y="0"/>
            <a:ext cx="2988750" cy="2498325"/>
          </a:xfrm>
          <a:custGeom>
            <a:avLst/>
            <a:gdLst/>
            <a:ahLst/>
            <a:cxnLst/>
            <a:rect l="l" t="t" r="r" b="b"/>
            <a:pathLst>
              <a:path w="3182320" h="2665193">
                <a:moveTo>
                  <a:pt x="3182320" y="0"/>
                </a:moveTo>
                <a:lnTo>
                  <a:pt x="0" y="0"/>
                </a:lnTo>
                <a:lnTo>
                  <a:pt x="0" y="2665193"/>
                </a:lnTo>
                <a:lnTo>
                  <a:pt x="3182320" y="2665193"/>
                </a:lnTo>
                <a:lnTo>
                  <a:pt x="3182320" y="0"/>
                </a:lnTo>
                <a:close/>
              </a:path>
            </a:pathLst>
          </a:custGeom>
          <a:blipFill>
            <a:blip r:embed="rId2">
              <a:extLst>
                <a:ext uri="{96DAC541-7B7A-43D3-8B79-37D633B846F1}">
                  <asvg:svgBlip xmlns:asvg="http://schemas.microsoft.com/office/drawing/2016/SVG/main" r:embed="rId3"/>
                </a:ext>
              </a:extLst>
            </a:blip>
            <a:stretch>
              <a:fillRect l="-6477" t="-6679" b="1"/>
            </a:stretch>
          </a:blipFill>
        </p:spPr>
        <p:txBody>
          <a:bodyPr/>
          <a:lstStyle/>
          <a:p>
            <a:endParaRPr lang="en-US"/>
          </a:p>
        </p:txBody>
      </p:sp>
      <p:sp>
        <p:nvSpPr>
          <p:cNvPr id="7" name="TextBox 7"/>
          <p:cNvSpPr txBox="1"/>
          <p:nvPr/>
        </p:nvSpPr>
        <p:spPr>
          <a:xfrm>
            <a:off x="2429832" y="3099792"/>
            <a:ext cx="13449593" cy="6463308"/>
          </a:xfrm>
          <a:prstGeom prst="rect">
            <a:avLst/>
          </a:prstGeom>
        </p:spPr>
        <p:txBody>
          <a:bodyPr lIns="0" tIns="0" rIns="0" bIns="0" rtlCol="0" anchor="t">
            <a:spAutoFit/>
          </a:bodyPr>
          <a:lstStyle/>
          <a:p>
            <a:r>
              <a:rPr lang="en-US" sz="2800" b="1" dirty="0">
                <a:solidFill>
                  <a:schemeClr val="bg1"/>
                </a:solidFill>
              </a:rPr>
              <a:t>Determinants of Solar Performance:</a:t>
            </a:r>
            <a:r>
              <a:rPr lang="en-US" sz="2800" dirty="0">
                <a:solidFill>
                  <a:schemeClr val="bg1"/>
                </a:solidFill>
              </a:rPr>
              <a:t> Brightness at night (proxy for development), population density, area/shape, and climate-access factors are the strongest drivers of solar tier classification, while administrative boundaries add little explanatory power.</a:t>
            </a:r>
          </a:p>
          <a:p>
            <a:endParaRPr lang="en-US" sz="2800" dirty="0">
              <a:solidFill>
                <a:schemeClr val="bg1"/>
              </a:solidFill>
            </a:endParaRPr>
          </a:p>
          <a:p>
            <a:r>
              <a:rPr lang="en-US" sz="2800" b="1" dirty="0">
                <a:solidFill>
                  <a:schemeClr val="bg1"/>
                </a:solidFill>
              </a:rPr>
              <a:t>Spatial Patterns:</a:t>
            </a:r>
            <a:r>
              <a:rPr lang="en-US" sz="2800" dirty="0">
                <a:solidFill>
                  <a:schemeClr val="bg1"/>
                </a:solidFill>
              </a:rPr>
              <a:t> High-tier regions appear in concentrated pockets (notably in the north and some central states), while Low-tier regions dominate broadly across the country, highlighting pronounced geographic inequality in solar potential.</a:t>
            </a:r>
          </a:p>
          <a:p>
            <a:endParaRPr lang="en-US" sz="2800" dirty="0">
              <a:solidFill>
                <a:schemeClr val="bg1"/>
              </a:solidFill>
            </a:endParaRPr>
          </a:p>
          <a:p>
            <a:r>
              <a:rPr lang="en-US" sz="2800" b="1" dirty="0">
                <a:solidFill>
                  <a:schemeClr val="bg1"/>
                </a:solidFill>
              </a:rPr>
              <a:t>Segmentation Signal:</a:t>
            </a:r>
            <a:r>
              <a:rPr lang="en-US" sz="2800" dirty="0">
                <a:solidFill>
                  <a:schemeClr val="bg1"/>
                </a:solidFill>
              </a:rPr>
              <a:t> Cluster 2 corresponds closely to High-tier regions (advanced/electrified profiles), Cluster 0 captures the bulk of Low-Medium regions (general population), and Cluster 1 is a negligible, noisy minority.</a:t>
            </a:r>
          </a:p>
          <a:p>
            <a:endParaRPr lang="en-US" sz="2800" dirty="0">
              <a:solidFill>
                <a:schemeClr val="bg1"/>
              </a:solidFill>
            </a:endParaRPr>
          </a:p>
          <a:p>
            <a:r>
              <a:rPr lang="en-US" sz="2800" b="1" dirty="0">
                <a:solidFill>
                  <a:schemeClr val="bg1"/>
                </a:solidFill>
              </a:rPr>
              <a:t>Water-Energy Link:</a:t>
            </a:r>
            <a:r>
              <a:rPr lang="en-US" sz="2800" dirty="0">
                <a:solidFill>
                  <a:schemeClr val="bg1"/>
                </a:solidFill>
              </a:rPr>
              <a:t> Areas with unsafe water burdens and higher climate stress are more likely to fall into lower tiers, often in low-density or peripheral geographies, underscoring the need for integrated water-energy-climate intervention</a:t>
            </a:r>
          </a:p>
        </p:txBody>
      </p:sp>
      <p:sp>
        <p:nvSpPr>
          <p:cNvPr id="8" name="Freeform 8"/>
          <p:cNvSpPr/>
          <p:nvPr/>
        </p:nvSpPr>
        <p:spPr>
          <a:xfrm flipH="1" flipV="1">
            <a:off x="0" y="5891860"/>
            <a:ext cx="2420308" cy="1141369"/>
          </a:xfrm>
          <a:custGeom>
            <a:avLst/>
            <a:gdLst/>
            <a:ahLst/>
            <a:cxnLst/>
            <a:rect l="l" t="t" r="r" b="b"/>
            <a:pathLst>
              <a:path w="3419832" h="1141369">
                <a:moveTo>
                  <a:pt x="3419831" y="1141369"/>
                </a:moveTo>
                <a:lnTo>
                  <a:pt x="0" y="1141369"/>
                </a:lnTo>
                <a:lnTo>
                  <a:pt x="0" y="0"/>
                </a:lnTo>
                <a:lnTo>
                  <a:pt x="3419831" y="0"/>
                </a:lnTo>
                <a:lnTo>
                  <a:pt x="3419831" y="1141369"/>
                </a:lnTo>
                <a:close/>
              </a:path>
            </a:pathLst>
          </a:custGeom>
          <a:blipFill>
            <a:blip r:embed="rId4">
              <a:extLst>
                <a:ext uri="{96DAC541-7B7A-43D3-8B79-37D633B846F1}">
                  <asvg:svgBlip xmlns:asvg="http://schemas.microsoft.com/office/drawing/2016/SVG/main" r:embed="rId5"/>
                </a:ext>
              </a:extLst>
            </a:blip>
            <a:stretch>
              <a:fillRect l="-2" r="-44075"/>
            </a:stretch>
          </a:blipFill>
        </p:spPr>
        <p:txBody>
          <a:bodyPr/>
          <a:lstStyle/>
          <a:p>
            <a:endParaRPr lang="en-US"/>
          </a:p>
        </p:txBody>
      </p:sp>
      <p:sp>
        <p:nvSpPr>
          <p:cNvPr id="9" name="Freeform 9"/>
          <p:cNvSpPr/>
          <p:nvPr/>
        </p:nvSpPr>
        <p:spPr>
          <a:xfrm flipV="1">
            <a:off x="15869900" y="5891860"/>
            <a:ext cx="2418100" cy="1141369"/>
          </a:xfrm>
          <a:custGeom>
            <a:avLst/>
            <a:gdLst/>
            <a:ahLst/>
            <a:cxnLst/>
            <a:rect l="l" t="t" r="r" b="b"/>
            <a:pathLst>
              <a:path w="3419832" h="1141369">
                <a:moveTo>
                  <a:pt x="0" y="1141369"/>
                </a:moveTo>
                <a:lnTo>
                  <a:pt x="3419832" y="1141369"/>
                </a:lnTo>
                <a:lnTo>
                  <a:pt x="3419832" y="0"/>
                </a:lnTo>
                <a:lnTo>
                  <a:pt x="0" y="0"/>
                </a:lnTo>
                <a:lnTo>
                  <a:pt x="0" y="1141369"/>
                </a:lnTo>
                <a:close/>
              </a:path>
            </a:pathLst>
          </a:custGeom>
          <a:blipFill>
            <a:blip r:embed="rId4">
              <a:extLst>
                <a:ext uri="{96DAC541-7B7A-43D3-8B79-37D633B846F1}">
                  <asvg:svgBlip xmlns:asvg="http://schemas.microsoft.com/office/drawing/2016/SVG/main" r:embed="rId5"/>
                </a:ext>
              </a:extLst>
            </a:blip>
            <a:stretch>
              <a:fillRect r="-41426"/>
            </a:stretch>
          </a:blipFill>
        </p:spPr>
        <p:txBody>
          <a:bodyPr/>
          <a:lstStyle/>
          <a:p>
            <a:endParaRPr lang="en-US"/>
          </a:p>
        </p:txBody>
      </p:sp>
      <p:sp>
        <p:nvSpPr>
          <p:cNvPr id="10" name="TextBox 10"/>
          <p:cNvSpPr txBox="1"/>
          <p:nvPr/>
        </p:nvSpPr>
        <p:spPr>
          <a:xfrm>
            <a:off x="2429832" y="597403"/>
            <a:ext cx="13554405" cy="1098550"/>
          </a:xfrm>
          <a:prstGeom prst="rect">
            <a:avLst/>
          </a:prstGeom>
        </p:spPr>
        <p:txBody>
          <a:bodyPr lIns="0" tIns="0" rIns="0" bIns="0" rtlCol="0" anchor="t">
            <a:spAutoFit/>
          </a:bodyPr>
          <a:lstStyle/>
          <a:p>
            <a:pPr algn="ctr">
              <a:lnSpc>
                <a:spcPts val="8749"/>
              </a:lnSpc>
            </a:pPr>
            <a:r>
              <a:rPr lang="en-US" sz="6999" b="1" spc="-174">
                <a:solidFill>
                  <a:srgbClr val="6FC5F6"/>
                </a:solidFill>
                <a:latin typeface="Gotham Heavy"/>
                <a:ea typeface="Gotham Heavy"/>
                <a:cs typeface="Gotham Heavy"/>
                <a:sym typeface="Gotham Heavy"/>
              </a:rPr>
              <a:t>RESULTS &amp; INSIGHTS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16515189" y="11061"/>
            <a:ext cx="1754614" cy="827250"/>
          </a:xfrm>
          <a:custGeom>
            <a:avLst/>
            <a:gdLst/>
            <a:ahLst/>
            <a:cxnLst/>
            <a:rect l="l" t="t" r="r" b="b"/>
            <a:pathLst>
              <a:path w="1754614" h="827250">
                <a:moveTo>
                  <a:pt x="0" y="0"/>
                </a:moveTo>
                <a:lnTo>
                  <a:pt x="1754615" y="0"/>
                </a:lnTo>
                <a:lnTo>
                  <a:pt x="1754615" y="827251"/>
                </a:lnTo>
                <a:lnTo>
                  <a:pt x="0" y="827251"/>
                </a:lnTo>
                <a:lnTo>
                  <a:pt x="0" y="0"/>
                </a:lnTo>
                <a:close/>
              </a:path>
            </a:pathLst>
          </a:custGeom>
          <a:blipFill>
            <a:blip r:embed="rId2">
              <a:extLst>
                <a:ext uri="{96DAC541-7B7A-43D3-8B79-37D633B846F1}">
                  <asvg:svgBlip xmlns:asvg="http://schemas.microsoft.com/office/drawing/2016/SVG/main" r:embed="rId3"/>
                </a:ext>
              </a:extLst>
            </a:blip>
            <a:stretch>
              <a:fillRect t="-596" r="-42107"/>
            </a:stretch>
          </a:blipFill>
        </p:spPr>
        <p:txBody>
          <a:bodyPr/>
          <a:lstStyle/>
          <a:p>
            <a:endParaRPr lang="en-US"/>
          </a:p>
        </p:txBody>
      </p:sp>
      <p:sp>
        <p:nvSpPr>
          <p:cNvPr id="3" name="Freeform 3"/>
          <p:cNvSpPr/>
          <p:nvPr/>
        </p:nvSpPr>
        <p:spPr>
          <a:xfrm flipH="1">
            <a:off x="11398293" y="498475"/>
            <a:ext cx="1005062" cy="679673"/>
          </a:xfrm>
          <a:custGeom>
            <a:avLst/>
            <a:gdLst/>
            <a:ahLst/>
            <a:cxnLst/>
            <a:rect l="l" t="t" r="r" b="b"/>
            <a:pathLst>
              <a:path w="1005062" h="679673">
                <a:moveTo>
                  <a:pt x="1005062" y="0"/>
                </a:moveTo>
                <a:lnTo>
                  <a:pt x="0" y="0"/>
                </a:lnTo>
                <a:lnTo>
                  <a:pt x="0" y="679673"/>
                </a:lnTo>
                <a:lnTo>
                  <a:pt x="1005062" y="679673"/>
                </a:lnTo>
                <a:lnTo>
                  <a:pt x="10050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70803" y="1714985"/>
            <a:ext cx="11932552" cy="7843520"/>
          </a:xfrm>
          <a:prstGeom prst="rect">
            <a:avLst/>
          </a:prstGeom>
        </p:spPr>
        <p:txBody>
          <a:bodyPr lIns="0" tIns="0" rIns="0" bIns="0" rtlCol="0" anchor="t">
            <a:spAutoFit/>
          </a:bodyPr>
          <a:lstStyle/>
          <a:p>
            <a:pPr algn="l">
              <a:lnSpc>
                <a:spcPts val="4479"/>
              </a:lnSpc>
            </a:pPr>
            <a:r>
              <a:rPr lang="en-US" sz="3199" b="1">
                <a:solidFill>
                  <a:srgbClr val="68C5FA"/>
                </a:solidFill>
                <a:latin typeface="Montserrat Bold"/>
                <a:ea typeface="Montserrat Bold"/>
                <a:cs typeface="Montserrat Bold"/>
                <a:sym typeface="Montserrat Bold"/>
              </a:rPr>
              <a:t>Context:</a:t>
            </a:r>
          </a:p>
          <a:p>
            <a:pPr algn="l">
              <a:lnSpc>
                <a:spcPts val="4479"/>
              </a:lnSpc>
            </a:pPr>
            <a:r>
              <a:rPr lang="en-US" sz="3199">
                <a:solidFill>
                  <a:srgbClr val="68C5FA"/>
                </a:solidFill>
                <a:latin typeface="Montserrat"/>
                <a:ea typeface="Montserrat"/>
                <a:cs typeface="Montserrat"/>
                <a:sym typeface="Montserrat"/>
              </a:rPr>
              <a:t>Access to reliable water and energy is a cornerstone of sustainable development. Many African regions face disparities in water availability, energy access, and infrastructure, which affect economic growth, public health, and quality of life. Effective resource planning requires understanding regional needs and potential for renewable energy deployment.</a:t>
            </a:r>
          </a:p>
          <a:p>
            <a:pPr algn="l">
              <a:lnSpc>
                <a:spcPts val="4479"/>
              </a:lnSpc>
            </a:pPr>
            <a:endParaRPr lang="en-US" sz="3199">
              <a:solidFill>
                <a:srgbClr val="68C5FA"/>
              </a:solidFill>
              <a:latin typeface="Montserrat"/>
              <a:ea typeface="Montserrat"/>
              <a:cs typeface="Montserrat"/>
              <a:sym typeface="Montserrat"/>
            </a:endParaRPr>
          </a:p>
          <a:p>
            <a:pPr algn="l">
              <a:lnSpc>
                <a:spcPts val="4479"/>
              </a:lnSpc>
            </a:pPr>
            <a:r>
              <a:rPr lang="en-US" sz="3199" b="1">
                <a:solidFill>
                  <a:srgbClr val="68C5FA"/>
                </a:solidFill>
                <a:latin typeface="Montserrat Bold"/>
                <a:ea typeface="Montserrat Bold"/>
                <a:cs typeface="Montserrat Bold"/>
                <a:sym typeface="Montserrat Bold"/>
              </a:rPr>
              <a:t>Objective of the Analysis:</a:t>
            </a:r>
          </a:p>
          <a:p>
            <a:pPr marL="690879" lvl="1" indent="-345439" algn="l">
              <a:lnSpc>
                <a:spcPts val="4479"/>
              </a:lnSpc>
              <a:buAutoNum type="arabicPeriod"/>
            </a:pPr>
            <a:r>
              <a:rPr lang="en-US" sz="3199">
                <a:solidFill>
                  <a:srgbClr val="68C5FA"/>
                </a:solidFill>
                <a:latin typeface="Montserrat"/>
                <a:ea typeface="Montserrat"/>
                <a:cs typeface="Montserrat"/>
                <a:sym typeface="Montserrat"/>
              </a:rPr>
              <a:t>Classify regions according to solar energy potential.</a:t>
            </a:r>
          </a:p>
          <a:p>
            <a:pPr marL="690879" lvl="1" indent="-345439" algn="l">
              <a:lnSpc>
                <a:spcPts val="4479"/>
              </a:lnSpc>
              <a:buAutoNum type="arabicPeriod"/>
            </a:pPr>
            <a:r>
              <a:rPr lang="en-US" sz="3199">
                <a:solidFill>
                  <a:srgbClr val="68C5FA"/>
                </a:solidFill>
                <a:latin typeface="Montserrat"/>
                <a:ea typeface="Montserrat"/>
                <a:cs typeface="Montserrat"/>
                <a:sym typeface="Montserrat"/>
              </a:rPr>
              <a:t>Identify areas with critical water and energy shortages.</a:t>
            </a:r>
          </a:p>
          <a:p>
            <a:pPr marL="690879" lvl="1" indent="-345439" algn="l">
              <a:lnSpc>
                <a:spcPts val="4479"/>
              </a:lnSpc>
              <a:buAutoNum type="arabicPeriod"/>
            </a:pPr>
            <a:r>
              <a:rPr lang="en-US" sz="3199">
                <a:solidFill>
                  <a:srgbClr val="68C5FA"/>
                </a:solidFill>
                <a:latin typeface="Montserrat"/>
                <a:ea typeface="Montserrat"/>
                <a:cs typeface="Montserrat"/>
                <a:sym typeface="Montserrat"/>
              </a:rPr>
              <a:t>Provide data-driven recommendations for resource allocation to improve access and sustainability.</a:t>
            </a:r>
          </a:p>
        </p:txBody>
      </p:sp>
      <p:grpSp>
        <p:nvGrpSpPr>
          <p:cNvPr id="5" name="Group 5"/>
          <p:cNvGrpSpPr/>
          <p:nvPr/>
        </p:nvGrpSpPr>
        <p:grpSpPr>
          <a:xfrm>
            <a:off x="12403355" y="1772135"/>
            <a:ext cx="5709162" cy="8050530"/>
            <a:chOff x="0" y="0"/>
            <a:chExt cx="4432851" cy="6250795"/>
          </a:xfrm>
        </p:grpSpPr>
        <p:sp>
          <p:nvSpPr>
            <p:cNvPr id="6" name="Freeform 6"/>
            <p:cNvSpPr/>
            <p:nvPr/>
          </p:nvSpPr>
          <p:spPr>
            <a:xfrm>
              <a:off x="0" y="0"/>
              <a:ext cx="4432851" cy="6250795"/>
            </a:xfrm>
            <a:custGeom>
              <a:avLst/>
              <a:gdLst/>
              <a:ahLst/>
              <a:cxnLst/>
              <a:rect l="l" t="t" r="r" b="b"/>
              <a:pathLst>
                <a:path w="4432851" h="6250795">
                  <a:moveTo>
                    <a:pt x="3028580" y="3710815"/>
                  </a:moveTo>
                  <a:lnTo>
                    <a:pt x="3028580" y="4372297"/>
                  </a:lnTo>
                  <a:lnTo>
                    <a:pt x="4432851" y="4372297"/>
                  </a:lnTo>
                  <a:lnTo>
                    <a:pt x="4432851" y="6250795"/>
                  </a:lnTo>
                  <a:lnTo>
                    <a:pt x="2318040" y="6250795"/>
                  </a:lnTo>
                  <a:lnTo>
                    <a:pt x="2318040" y="4976730"/>
                  </a:lnTo>
                  <a:lnTo>
                    <a:pt x="0" y="4976730"/>
                  </a:lnTo>
                  <a:lnTo>
                    <a:pt x="0" y="1443849"/>
                  </a:lnTo>
                  <a:lnTo>
                    <a:pt x="1624309" y="1443849"/>
                  </a:lnTo>
                  <a:lnTo>
                    <a:pt x="1624309" y="0"/>
                  </a:lnTo>
                  <a:lnTo>
                    <a:pt x="4431323" y="0"/>
                  </a:lnTo>
                  <a:lnTo>
                    <a:pt x="4431323" y="3710815"/>
                  </a:lnTo>
                  <a:lnTo>
                    <a:pt x="3028580" y="3710815"/>
                  </a:lnTo>
                  <a:close/>
                </a:path>
              </a:pathLst>
            </a:custGeom>
            <a:blipFill>
              <a:blip r:embed="rId6"/>
              <a:stretch>
                <a:fillRect l="-67508" r="-67508"/>
              </a:stretch>
            </a:blipFill>
            <a:ln w="47625" cap="sq">
              <a:solidFill>
                <a:srgbClr val="6FC5F6"/>
              </a:solidFill>
              <a:prstDash val="solid"/>
              <a:miter/>
            </a:ln>
          </p:spPr>
          <p:txBody>
            <a:bodyPr/>
            <a:lstStyle/>
            <a:p>
              <a:endParaRPr lang="en-US"/>
            </a:p>
          </p:txBody>
        </p:sp>
      </p:grpSp>
      <p:sp>
        <p:nvSpPr>
          <p:cNvPr id="7" name="TextBox 7"/>
          <p:cNvSpPr txBox="1"/>
          <p:nvPr/>
        </p:nvSpPr>
        <p:spPr>
          <a:xfrm>
            <a:off x="3901970" y="269987"/>
            <a:ext cx="7253215" cy="1098550"/>
          </a:xfrm>
          <a:prstGeom prst="rect">
            <a:avLst/>
          </a:prstGeom>
        </p:spPr>
        <p:txBody>
          <a:bodyPr lIns="0" tIns="0" rIns="0" bIns="0" rtlCol="0" anchor="t">
            <a:spAutoFit/>
          </a:bodyPr>
          <a:lstStyle/>
          <a:p>
            <a:pPr algn="ctr">
              <a:lnSpc>
                <a:spcPts val="8749"/>
              </a:lnSpc>
            </a:pPr>
            <a:r>
              <a:rPr lang="en-US" sz="6999" b="1" spc="-174">
                <a:solidFill>
                  <a:srgbClr val="FFFFFF"/>
                </a:solidFill>
                <a:latin typeface="Gotham Heavy"/>
                <a:ea typeface="Gotham Heavy"/>
                <a:cs typeface="Gotham Heavy"/>
                <a:sym typeface="Gotham Heavy"/>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782856"/>
            <a:ext cx="18279068" cy="9504144"/>
          </a:xfrm>
          <a:custGeom>
            <a:avLst/>
            <a:gdLst/>
            <a:ahLst/>
            <a:cxnLst/>
            <a:rect l="l" t="t" r="r" b="b"/>
            <a:pathLst>
              <a:path w="18279068" h="9504144">
                <a:moveTo>
                  <a:pt x="0" y="0"/>
                </a:moveTo>
                <a:lnTo>
                  <a:pt x="18279068" y="0"/>
                </a:lnTo>
                <a:lnTo>
                  <a:pt x="18279068" y="9504144"/>
                </a:lnTo>
                <a:lnTo>
                  <a:pt x="0" y="9504144"/>
                </a:lnTo>
                <a:lnTo>
                  <a:pt x="0" y="0"/>
                </a:lnTo>
                <a:close/>
              </a:path>
            </a:pathLst>
          </a:custGeom>
          <a:blipFill>
            <a:blip r:embed="rId2"/>
            <a:stretch>
              <a:fillRect l="-1994" r="-1994"/>
            </a:stretch>
          </a:blipFill>
        </p:spPr>
        <p:txBody>
          <a:bodyPr/>
          <a:lstStyle/>
          <a:p>
            <a:endParaRPr lang="en-US"/>
          </a:p>
        </p:txBody>
      </p:sp>
      <p:sp>
        <p:nvSpPr>
          <p:cNvPr id="3" name="TextBox 3"/>
          <p:cNvSpPr txBox="1"/>
          <p:nvPr/>
        </p:nvSpPr>
        <p:spPr>
          <a:xfrm>
            <a:off x="2366797" y="214531"/>
            <a:ext cx="13554405" cy="1098550"/>
          </a:xfrm>
          <a:prstGeom prst="rect">
            <a:avLst/>
          </a:prstGeom>
        </p:spPr>
        <p:txBody>
          <a:bodyPr lIns="0" tIns="0" rIns="0" bIns="0" rtlCol="0" anchor="t">
            <a:spAutoFit/>
          </a:bodyPr>
          <a:lstStyle/>
          <a:p>
            <a:pPr algn="ctr">
              <a:lnSpc>
                <a:spcPts val="8749"/>
              </a:lnSpc>
            </a:pPr>
            <a:r>
              <a:rPr lang="en-US" sz="6999" b="1" spc="-174">
                <a:solidFill>
                  <a:srgbClr val="6FC5F6"/>
                </a:solidFill>
                <a:latin typeface="Gotham Heavy"/>
                <a:ea typeface="Gotham Heavy"/>
                <a:cs typeface="Gotham Heavy"/>
                <a:sym typeface="Gotham Heavy"/>
              </a:rPr>
              <a:t>RECOMMENDATIONS</a:t>
            </a:r>
          </a:p>
        </p:txBody>
      </p:sp>
      <p:sp>
        <p:nvSpPr>
          <p:cNvPr id="4" name="TextBox 4"/>
          <p:cNvSpPr txBox="1"/>
          <p:nvPr/>
        </p:nvSpPr>
        <p:spPr>
          <a:xfrm>
            <a:off x="292156" y="1694845"/>
            <a:ext cx="17703689" cy="8318500"/>
          </a:xfrm>
          <a:prstGeom prst="rect">
            <a:avLst/>
          </a:prstGeom>
        </p:spPr>
        <p:txBody>
          <a:bodyPr lIns="0" tIns="0" rIns="0" bIns="0" rtlCol="0" anchor="t">
            <a:spAutoFit/>
          </a:bodyPr>
          <a:lstStyle/>
          <a:p>
            <a:pPr algn="l">
              <a:lnSpc>
                <a:spcPts val="3500"/>
              </a:lnSpc>
            </a:pPr>
            <a:r>
              <a:rPr lang="en-US" sz="2500" b="1">
                <a:solidFill>
                  <a:srgbClr val="FFFFFF"/>
                </a:solidFill>
                <a:latin typeface="Open Sans Bold"/>
                <a:ea typeface="Open Sans Bold"/>
                <a:cs typeface="Open Sans Bold"/>
                <a:sym typeface="Open Sans Bold"/>
              </a:rPr>
              <a:t>Prioritize Low-tier, high-need regions:</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Water: Boreholes/taps, treatment, and network reliability upgrades where unsafe_ratio is high.</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Energy: Decentralized solar mini-grids + storage; target areas with high climate_stress and low accessibility.</a:t>
            </a:r>
          </a:p>
          <a:p>
            <a:pPr algn="l">
              <a:lnSpc>
                <a:spcPts val="3500"/>
              </a:lnSpc>
            </a:pPr>
            <a:endParaRPr lang="en-US" sz="2500">
              <a:solidFill>
                <a:srgbClr val="FFFFFF"/>
              </a:solidFill>
              <a:latin typeface="Open Sans"/>
              <a:ea typeface="Open Sans"/>
              <a:cs typeface="Open Sans"/>
              <a:sym typeface="Open Sans"/>
            </a:endParaRPr>
          </a:p>
          <a:p>
            <a:pPr algn="l">
              <a:lnSpc>
                <a:spcPts val="3500"/>
              </a:lnSpc>
            </a:pPr>
            <a:r>
              <a:rPr lang="en-US" sz="2500" b="1">
                <a:solidFill>
                  <a:srgbClr val="FFFFFF"/>
                </a:solidFill>
                <a:latin typeface="Open Sans Bold"/>
                <a:ea typeface="Open Sans Bold"/>
                <a:cs typeface="Open Sans Bold"/>
                <a:sym typeface="Open Sans Bold"/>
              </a:rPr>
              <a:t>Scale differentiated strategies by segment:</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Cluster 2 (advanced): Grid-tied/behind-the-meter solar, smart inverters, demand response; accelerate rooftop + C&amp;I.</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Cluster 0 (general): Modular mini-grids, PAYGo SHS, phased capacity additions; bundle with water pumping/treatment.</a:t>
            </a:r>
          </a:p>
          <a:p>
            <a:pPr algn="l">
              <a:lnSpc>
                <a:spcPts val="3500"/>
              </a:lnSpc>
            </a:pPr>
            <a:endParaRPr lang="en-US" sz="2500">
              <a:solidFill>
                <a:srgbClr val="FFFFFF"/>
              </a:solidFill>
              <a:latin typeface="Open Sans"/>
              <a:ea typeface="Open Sans"/>
              <a:cs typeface="Open Sans"/>
              <a:sym typeface="Open Sans"/>
            </a:endParaRPr>
          </a:p>
          <a:p>
            <a:pPr algn="l">
              <a:lnSpc>
                <a:spcPts val="3500"/>
              </a:lnSpc>
            </a:pPr>
            <a:r>
              <a:rPr lang="en-US" sz="2500" b="1">
                <a:solidFill>
                  <a:srgbClr val="FFFFFF"/>
                </a:solidFill>
                <a:latin typeface="Open Sans Bold"/>
                <a:ea typeface="Open Sans Bold"/>
                <a:cs typeface="Open Sans Bold"/>
                <a:sym typeface="Open Sans Bold"/>
              </a:rPr>
              <a:t>Resource allocation:</a:t>
            </a:r>
            <a:r>
              <a:rPr lang="en-US" sz="2500">
                <a:solidFill>
                  <a:srgbClr val="FFFFFF"/>
                </a:solidFill>
                <a:latin typeface="Open Sans"/>
                <a:ea typeface="Open Sans"/>
                <a:cs typeface="Open Sans"/>
                <a:sym typeface="Open Sans"/>
              </a:rPr>
              <a:t> Use Priority_Index &amp; combined_need_index to apportion budgets proportionally (you computed state-level allocations already).</a:t>
            </a:r>
          </a:p>
          <a:p>
            <a:pPr algn="l">
              <a:lnSpc>
                <a:spcPts val="3500"/>
              </a:lnSpc>
            </a:pPr>
            <a:endParaRPr lang="en-US" sz="2500">
              <a:solidFill>
                <a:srgbClr val="FFFFFF"/>
              </a:solidFill>
              <a:latin typeface="Open Sans"/>
              <a:ea typeface="Open Sans"/>
              <a:cs typeface="Open Sans"/>
              <a:sym typeface="Open Sans"/>
            </a:endParaRPr>
          </a:p>
          <a:p>
            <a:pPr algn="l">
              <a:lnSpc>
                <a:spcPts val="3500"/>
              </a:lnSpc>
            </a:pPr>
            <a:r>
              <a:rPr lang="en-US" sz="2500" b="1">
                <a:solidFill>
                  <a:srgbClr val="FFFFFF"/>
                </a:solidFill>
                <a:latin typeface="Open Sans Bold"/>
                <a:ea typeface="Open Sans Bold"/>
                <a:cs typeface="Open Sans Bold"/>
                <a:sym typeface="Open Sans Bold"/>
              </a:rPr>
              <a:t>Program design:</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Co-target water + energy (solar pumping + purification).</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Focus on peri-urban/rural nodes with long Distance_to_Center and low pop_density.</a:t>
            </a:r>
          </a:p>
          <a:p>
            <a:pPr marL="539753" lvl="1" indent="-269876" algn="l">
              <a:lnSpc>
                <a:spcPts val="3500"/>
              </a:lnSpc>
              <a:buFont typeface="Arial"/>
              <a:buChar char="•"/>
            </a:pPr>
            <a:r>
              <a:rPr lang="en-US" sz="2500">
                <a:solidFill>
                  <a:srgbClr val="FFFFFF"/>
                </a:solidFill>
                <a:latin typeface="Open Sans"/>
                <a:ea typeface="Open Sans"/>
                <a:cs typeface="Open Sans"/>
                <a:sym typeface="Open Sans"/>
              </a:rPr>
              <a:t>Leverage geospatial screening (nighttime lights + density) to pre-rank sites.</a:t>
            </a:r>
          </a:p>
          <a:p>
            <a:pPr algn="l">
              <a:lnSpc>
                <a:spcPts val="3500"/>
              </a:lnSpc>
            </a:pPr>
            <a:endParaRPr lang="en-US" sz="2500">
              <a:solidFill>
                <a:srgbClr val="FFFFFF"/>
              </a:solidFill>
              <a:latin typeface="Open Sans"/>
              <a:ea typeface="Open Sans"/>
              <a:cs typeface="Open Sans"/>
              <a:sym typeface="Open Sans"/>
            </a:endParaRPr>
          </a:p>
          <a:p>
            <a:pPr algn="l">
              <a:lnSpc>
                <a:spcPts val="3500"/>
              </a:lnSpc>
            </a:pPr>
            <a:r>
              <a:rPr lang="en-US" sz="2500" b="1">
                <a:solidFill>
                  <a:srgbClr val="FFFFFF"/>
                </a:solidFill>
                <a:latin typeface="Open Sans Bold"/>
                <a:ea typeface="Open Sans Bold"/>
                <a:cs typeface="Open Sans Bold"/>
                <a:sym typeface="Open Sans Bold"/>
              </a:rPr>
              <a:t>M&amp;E &amp; risk</a:t>
            </a:r>
            <a:r>
              <a:rPr lang="en-US" sz="2500">
                <a:solidFill>
                  <a:srgbClr val="FFFFFF"/>
                </a:solidFill>
                <a:latin typeface="Open Sans"/>
                <a:ea typeface="Open Sans"/>
                <a:cs typeface="Open Sans"/>
                <a:sym typeface="Open Sans"/>
              </a:rPr>
              <a:t>: Track tier migration over time; monitor performance in Medium↔High boundary regions; hedge climate risk with storage and efficient end-uses (e.g., solar pumping + chlorination)</a:t>
            </a:r>
          </a:p>
        </p:txBody>
      </p:sp>
      <p:sp>
        <p:nvSpPr>
          <p:cNvPr id="5" name="Freeform 5"/>
          <p:cNvSpPr/>
          <p:nvPr/>
        </p:nvSpPr>
        <p:spPr>
          <a:xfrm flipH="1">
            <a:off x="15921203" y="347881"/>
            <a:ext cx="1101044" cy="744581"/>
          </a:xfrm>
          <a:custGeom>
            <a:avLst/>
            <a:gdLst/>
            <a:ahLst/>
            <a:cxnLst/>
            <a:rect l="l" t="t" r="r" b="b"/>
            <a:pathLst>
              <a:path w="1101044" h="744581">
                <a:moveTo>
                  <a:pt x="1101044" y="0"/>
                </a:moveTo>
                <a:lnTo>
                  <a:pt x="0" y="0"/>
                </a:lnTo>
                <a:lnTo>
                  <a:pt x="0" y="744582"/>
                </a:lnTo>
                <a:lnTo>
                  <a:pt x="1101044" y="744582"/>
                </a:lnTo>
                <a:lnTo>
                  <a:pt x="110104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393147" y="347881"/>
            <a:ext cx="1101044" cy="744581"/>
          </a:xfrm>
          <a:custGeom>
            <a:avLst/>
            <a:gdLst/>
            <a:ahLst/>
            <a:cxnLst/>
            <a:rect l="l" t="t" r="r" b="b"/>
            <a:pathLst>
              <a:path w="1101044" h="744581">
                <a:moveTo>
                  <a:pt x="0" y="0"/>
                </a:moveTo>
                <a:lnTo>
                  <a:pt x="1101044" y="0"/>
                </a:lnTo>
                <a:lnTo>
                  <a:pt x="1101044" y="744582"/>
                </a:lnTo>
                <a:lnTo>
                  <a:pt x="0" y="744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795" b="-36004"/>
            </a:stretch>
          </a:blipFill>
        </p:spPr>
        <p:txBody>
          <a:bodyPr/>
          <a:lstStyle/>
          <a:p>
            <a:endParaRPr lang="en-US"/>
          </a:p>
        </p:txBody>
      </p:sp>
      <p:sp>
        <p:nvSpPr>
          <p:cNvPr id="3" name="Freeform 3"/>
          <p:cNvSpPr/>
          <p:nvPr/>
        </p:nvSpPr>
        <p:spPr>
          <a:xfrm rot="-5400000" flipH="1">
            <a:off x="-120219" y="120219"/>
            <a:ext cx="1479614" cy="1239177"/>
          </a:xfrm>
          <a:custGeom>
            <a:avLst/>
            <a:gdLst/>
            <a:ahLst/>
            <a:cxnLst/>
            <a:rect l="l" t="t" r="r" b="b"/>
            <a:pathLst>
              <a:path w="1479614" h="1239177">
                <a:moveTo>
                  <a:pt x="1479614" y="0"/>
                </a:moveTo>
                <a:lnTo>
                  <a:pt x="0" y="0"/>
                </a:lnTo>
                <a:lnTo>
                  <a:pt x="0" y="1239176"/>
                </a:lnTo>
                <a:lnTo>
                  <a:pt x="1479614" y="1239176"/>
                </a:lnTo>
                <a:lnTo>
                  <a:pt x="147961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84194" y="1422464"/>
            <a:ext cx="14635089" cy="8561070"/>
          </a:xfrm>
          <a:prstGeom prst="rect">
            <a:avLst/>
          </a:prstGeom>
        </p:spPr>
        <p:txBody>
          <a:bodyPr lIns="0" tIns="0" rIns="0" bIns="0" rtlCol="0" anchor="t">
            <a:spAutoFit/>
          </a:bodyPr>
          <a:lstStyle/>
          <a:p>
            <a:pPr algn="l">
              <a:lnSpc>
                <a:spcPts val="3780"/>
              </a:lnSpc>
            </a:pPr>
            <a:r>
              <a:rPr lang="en-US" sz="2700" b="1">
                <a:solidFill>
                  <a:srgbClr val="FFFFFF"/>
                </a:solidFill>
                <a:latin typeface="Open Sans Bold"/>
                <a:ea typeface="Open Sans Bold"/>
                <a:cs typeface="Open Sans Bold"/>
                <a:sym typeface="Open Sans Bold"/>
              </a:rPr>
              <a:t>Recap: </a:t>
            </a:r>
            <a:r>
              <a:rPr lang="en-US" sz="2700">
                <a:solidFill>
                  <a:srgbClr val="FFFFFF"/>
                </a:solidFill>
                <a:latin typeface="Open Sans"/>
                <a:ea typeface="Open Sans"/>
                <a:cs typeface="Open Sans"/>
                <a:sym typeface="Open Sans"/>
              </a:rPr>
              <a:t>Built a geospatial ML pipeline to classify solar tiers, segment regions, and integrate water–energy–climate needs into a prioritization framework.</a:t>
            </a:r>
          </a:p>
          <a:p>
            <a:pPr algn="l">
              <a:lnSpc>
                <a:spcPts val="3780"/>
              </a:lnSpc>
            </a:pPr>
            <a:endParaRPr lang="en-US" sz="2700">
              <a:solidFill>
                <a:srgbClr val="FFFFFF"/>
              </a:solidFill>
              <a:latin typeface="Open Sans"/>
              <a:ea typeface="Open Sans"/>
              <a:cs typeface="Open Sans"/>
              <a:sym typeface="Open Sans"/>
            </a:endParaRPr>
          </a:p>
          <a:p>
            <a:pPr algn="l">
              <a:lnSpc>
                <a:spcPts val="3780"/>
              </a:lnSpc>
            </a:pPr>
            <a:r>
              <a:rPr lang="en-US" sz="2700" b="1">
                <a:solidFill>
                  <a:srgbClr val="FFFFFF"/>
                </a:solidFill>
                <a:latin typeface="Open Sans Bold"/>
                <a:ea typeface="Open Sans Bold"/>
                <a:cs typeface="Open Sans Bold"/>
                <a:sym typeface="Open Sans Bold"/>
              </a:rPr>
              <a:t>Key takeaways: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Nighttime lights, density, area, climate stress, and access shape solar performance far more than admin labels.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RF achieves strong accuracy (93%) vs. 36% baseline; clustering reveals an advanced segment aligned with High tiers.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Most regions are Low tier → targeted, integrated water–energy investments are needed.</a:t>
            </a:r>
          </a:p>
          <a:p>
            <a:pPr algn="l">
              <a:lnSpc>
                <a:spcPts val="3780"/>
              </a:lnSpc>
            </a:pPr>
            <a:endParaRPr lang="en-US" sz="2700">
              <a:solidFill>
                <a:srgbClr val="FFFFFF"/>
              </a:solidFill>
              <a:latin typeface="Open Sans"/>
              <a:ea typeface="Open Sans"/>
              <a:cs typeface="Open Sans"/>
              <a:sym typeface="Open Sans"/>
            </a:endParaRPr>
          </a:p>
          <a:p>
            <a:pPr algn="l">
              <a:lnSpc>
                <a:spcPts val="3780"/>
              </a:lnSpc>
            </a:pPr>
            <a:r>
              <a:rPr lang="en-US" sz="2700" b="1">
                <a:solidFill>
                  <a:srgbClr val="FFFFFF"/>
                </a:solidFill>
                <a:latin typeface="Open Sans Bold"/>
                <a:ea typeface="Open Sans Bold"/>
                <a:cs typeface="Open Sans Bold"/>
                <a:sym typeface="Open Sans Bold"/>
              </a:rPr>
              <a:t>Next steps: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Enrich labels with measured solar yield/uptime; add DNI/GHI, grid proximity, market variables.</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Test calibrated probability models, monotonic GBMs, and spatial CV; assess temporal drift.</a:t>
            </a:r>
          </a:p>
          <a:p>
            <a:pPr marL="582932" lvl="1" indent="-291466" algn="l">
              <a:lnSpc>
                <a:spcPts val="3780"/>
              </a:lnSpc>
              <a:buFont typeface="Arial"/>
              <a:buChar char="•"/>
            </a:pPr>
            <a:r>
              <a:rPr lang="en-US" sz="2700">
                <a:solidFill>
                  <a:srgbClr val="FFFFFF"/>
                </a:solidFill>
                <a:latin typeface="Open Sans"/>
                <a:ea typeface="Open Sans"/>
                <a:cs typeface="Open Sans"/>
                <a:sym typeface="Open Sans"/>
              </a:rPr>
              <a:t>Operationalize a site-screening tool (dash/map) to route budgets using the Priority/Need indices.</a:t>
            </a:r>
          </a:p>
        </p:txBody>
      </p:sp>
      <p:grpSp>
        <p:nvGrpSpPr>
          <p:cNvPr id="5" name="Group 5"/>
          <p:cNvGrpSpPr/>
          <p:nvPr/>
        </p:nvGrpSpPr>
        <p:grpSpPr>
          <a:xfrm>
            <a:off x="15119283" y="252631"/>
            <a:ext cx="2621775" cy="9730902"/>
            <a:chOff x="0" y="0"/>
            <a:chExt cx="2500555" cy="9280986"/>
          </a:xfrm>
        </p:grpSpPr>
        <p:sp>
          <p:nvSpPr>
            <p:cNvPr id="6" name="Freeform 6"/>
            <p:cNvSpPr/>
            <p:nvPr/>
          </p:nvSpPr>
          <p:spPr>
            <a:xfrm>
              <a:off x="0" y="0"/>
              <a:ext cx="2500555" cy="9280986"/>
            </a:xfrm>
            <a:custGeom>
              <a:avLst/>
              <a:gdLst/>
              <a:ahLst/>
              <a:cxnLst/>
              <a:rect l="l" t="t" r="r" b="b"/>
              <a:pathLst>
                <a:path w="2500555" h="9280986">
                  <a:moveTo>
                    <a:pt x="1992178" y="9280986"/>
                  </a:moveTo>
                  <a:lnTo>
                    <a:pt x="0" y="9280986"/>
                  </a:lnTo>
                  <a:lnTo>
                    <a:pt x="0" y="6960740"/>
                  </a:lnTo>
                  <a:lnTo>
                    <a:pt x="508377" y="6960740"/>
                  </a:lnTo>
                  <a:cubicBezTo>
                    <a:pt x="227323" y="6960740"/>
                    <a:pt x="0" y="6440157"/>
                    <a:pt x="0" y="5799439"/>
                  </a:cubicBezTo>
                  <a:cubicBezTo>
                    <a:pt x="0" y="5158721"/>
                    <a:pt x="227323" y="4640493"/>
                    <a:pt x="508377" y="4640493"/>
                  </a:cubicBezTo>
                  <a:lnTo>
                    <a:pt x="0" y="4640493"/>
                  </a:lnTo>
                  <a:lnTo>
                    <a:pt x="0" y="2320247"/>
                  </a:lnTo>
                  <a:lnTo>
                    <a:pt x="508377" y="2320247"/>
                  </a:lnTo>
                  <a:cubicBezTo>
                    <a:pt x="227323" y="2320247"/>
                    <a:pt x="0" y="1799663"/>
                    <a:pt x="0" y="1158946"/>
                  </a:cubicBezTo>
                  <a:cubicBezTo>
                    <a:pt x="0" y="518228"/>
                    <a:pt x="227323" y="0"/>
                    <a:pt x="508377" y="0"/>
                  </a:cubicBezTo>
                  <a:lnTo>
                    <a:pt x="2500555" y="0"/>
                  </a:lnTo>
                  <a:lnTo>
                    <a:pt x="2500555" y="2320247"/>
                  </a:lnTo>
                  <a:lnTo>
                    <a:pt x="1992178" y="2320247"/>
                  </a:lnTo>
                  <a:cubicBezTo>
                    <a:pt x="2273232" y="2320247"/>
                    <a:pt x="2500555" y="2838474"/>
                    <a:pt x="2500555" y="3479192"/>
                  </a:cubicBezTo>
                  <a:cubicBezTo>
                    <a:pt x="2500555" y="4119910"/>
                    <a:pt x="2272198" y="4638138"/>
                    <a:pt x="1992178" y="4638138"/>
                  </a:cubicBezTo>
                  <a:lnTo>
                    <a:pt x="2500555" y="4638138"/>
                  </a:lnTo>
                  <a:lnTo>
                    <a:pt x="2500555" y="6958384"/>
                  </a:lnTo>
                  <a:lnTo>
                    <a:pt x="1992178" y="6958384"/>
                  </a:lnTo>
                  <a:cubicBezTo>
                    <a:pt x="2273232" y="6958384"/>
                    <a:pt x="2500555" y="7476612"/>
                    <a:pt x="2500555" y="8117330"/>
                  </a:cubicBezTo>
                  <a:cubicBezTo>
                    <a:pt x="2500555" y="8760403"/>
                    <a:pt x="2272198" y="9280986"/>
                    <a:pt x="1992178" y="9280986"/>
                  </a:cubicBezTo>
                  <a:close/>
                </a:path>
              </a:pathLst>
            </a:custGeom>
            <a:blipFill>
              <a:blip r:embed="rId5"/>
              <a:stretch>
                <a:fillRect l="-228541" r="-228541"/>
              </a:stretch>
            </a:blipFill>
          </p:spPr>
          <p:txBody>
            <a:bodyPr/>
            <a:lstStyle/>
            <a:p>
              <a:endParaRPr lang="en-US"/>
            </a:p>
          </p:txBody>
        </p:sp>
      </p:grpSp>
      <p:sp>
        <p:nvSpPr>
          <p:cNvPr id="7" name="TextBox 7"/>
          <p:cNvSpPr txBox="1"/>
          <p:nvPr/>
        </p:nvSpPr>
        <p:spPr>
          <a:xfrm>
            <a:off x="2366797" y="214531"/>
            <a:ext cx="13554405" cy="1098550"/>
          </a:xfrm>
          <a:prstGeom prst="rect">
            <a:avLst/>
          </a:prstGeom>
        </p:spPr>
        <p:txBody>
          <a:bodyPr lIns="0" tIns="0" rIns="0" bIns="0" rtlCol="0" anchor="t">
            <a:spAutoFit/>
          </a:bodyPr>
          <a:lstStyle/>
          <a:p>
            <a:pPr algn="ctr">
              <a:lnSpc>
                <a:spcPts val="8749"/>
              </a:lnSpc>
            </a:pPr>
            <a:r>
              <a:rPr lang="en-US" sz="6999" b="1" spc="-174">
                <a:solidFill>
                  <a:srgbClr val="6FC5F6"/>
                </a:solidFill>
                <a:latin typeface="Gotham Heavy"/>
                <a:ea typeface="Gotham Heavy"/>
                <a:cs typeface="Gotham Heavy"/>
                <a:sym typeface="Gotham Heavy"/>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TextBox 2"/>
          <p:cNvSpPr txBox="1"/>
          <p:nvPr/>
        </p:nvSpPr>
        <p:spPr>
          <a:xfrm>
            <a:off x="2332802" y="3142714"/>
            <a:ext cx="13622397" cy="2435107"/>
          </a:xfrm>
          <a:prstGeom prst="rect">
            <a:avLst/>
          </a:prstGeom>
        </p:spPr>
        <p:txBody>
          <a:bodyPr lIns="0" tIns="0" rIns="0" bIns="0" rtlCol="0" anchor="t">
            <a:spAutoFit/>
          </a:bodyPr>
          <a:lstStyle/>
          <a:p>
            <a:pPr algn="ctr">
              <a:lnSpc>
                <a:spcPts val="19398"/>
              </a:lnSpc>
            </a:pPr>
            <a:r>
              <a:rPr lang="en-US" sz="15518" b="1" spc="-387" dirty="0">
                <a:solidFill>
                  <a:srgbClr val="FFFFFF"/>
                </a:solidFill>
                <a:latin typeface="Gotham Heavy"/>
                <a:ea typeface="Gotham Heavy"/>
                <a:cs typeface="Gotham Heavy"/>
                <a:sym typeface="Gotham Heavy"/>
              </a:rPr>
              <a:t>THANK </a:t>
            </a:r>
            <a:r>
              <a:rPr lang="en-US" sz="15518" b="1" spc="-387" dirty="0">
                <a:solidFill>
                  <a:srgbClr val="6FC5F6"/>
                </a:solidFill>
                <a:latin typeface="Gotham Heavy"/>
                <a:ea typeface="Gotham Heavy"/>
                <a:cs typeface="Gotham Heavy"/>
                <a:sym typeface="Gotham Heavy"/>
              </a:rPr>
              <a:t>YOU</a:t>
            </a:r>
          </a:p>
        </p:txBody>
      </p:sp>
      <p:sp>
        <p:nvSpPr>
          <p:cNvPr id="3" name="Freeform 3"/>
          <p:cNvSpPr/>
          <p:nvPr/>
        </p:nvSpPr>
        <p:spPr>
          <a:xfrm flipV="1">
            <a:off x="-1" y="7877896"/>
            <a:ext cx="16884355" cy="2409104"/>
          </a:xfrm>
          <a:custGeom>
            <a:avLst/>
            <a:gdLst/>
            <a:ahLst/>
            <a:cxnLst/>
            <a:rect l="l" t="t" r="r" b="b"/>
            <a:pathLst>
              <a:path w="18017346" h="4008859">
                <a:moveTo>
                  <a:pt x="0" y="4008860"/>
                </a:moveTo>
                <a:lnTo>
                  <a:pt x="18017346" y="4008860"/>
                </a:lnTo>
                <a:lnTo>
                  <a:pt x="18017346" y="0"/>
                </a:lnTo>
                <a:lnTo>
                  <a:pt x="0" y="0"/>
                </a:lnTo>
                <a:lnTo>
                  <a:pt x="0" y="4008860"/>
                </a:lnTo>
                <a:close/>
              </a:path>
            </a:pathLst>
          </a:custGeom>
          <a:blipFill>
            <a:blip r:embed="rId2">
              <a:extLst>
                <a:ext uri="{96DAC541-7B7A-43D3-8B79-37D633B846F1}">
                  <asvg:svgBlip xmlns:asvg="http://schemas.microsoft.com/office/drawing/2016/SVG/main" r:embed="rId3"/>
                </a:ext>
              </a:extLst>
            </a:blip>
            <a:stretch>
              <a:fillRect l="-6710" t="-66404"/>
            </a:stretch>
          </a:blipFill>
        </p:spPr>
        <p:txBody>
          <a:bodyPr/>
          <a:lstStyle/>
          <a:p>
            <a:endParaRPr lang="en-US"/>
          </a:p>
        </p:txBody>
      </p:sp>
      <p:sp>
        <p:nvSpPr>
          <p:cNvPr id="4" name="Freeform 4"/>
          <p:cNvSpPr/>
          <p:nvPr/>
        </p:nvSpPr>
        <p:spPr>
          <a:xfrm flipH="1">
            <a:off x="14614189" y="0"/>
            <a:ext cx="3673811" cy="2920786"/>
          </a:xfrm>
          <a:custGeom>
            <a:avLst/>
            <a:gdLst/>
            <a:ahLst/>
            <a:cxnLst/>
            <a:rect l="l" t="t" r="r" b="b"/>
            <a:pathLst>
              <a:path w="3727976" h="3122180">
                <a:moveTo>
                  <a:pt x="3727976" y="0"/>
                </a:moveTo>
                <a:lnTo>
                  <a:pt x="0" y="0"/>
                </a:lnTo>
                <a:lnTo>
                  <a:pt x="0" y="3122180"/>
                </a:lnTo>
                <a:lnTo>
                  <a:pt x="3727976" y="3122180"/>
                </a:lnTo>
                <a:lnTo>
                  <a:pt x="3727976" y="0"/>
                </a:lnTo>
                <a:close/>
              </a:path>
            </a:pathLst>
          </a:custGeom>
          <a:blipFill>
            <a:blip r:embed="rId4">
              <a:extLst>
                <a:ext uri="{96DAC541-7B7A-43D3-8B79-37D633B846F1}">
                  <asvg:svgBlip xmlns:asvg="http://schemas.microsoft.com/office/drawing/2016/SVG/main" r:embed="rId5"/>
                </a:ext>
              </a:extLst>
            </a:blip>
            <a:stretch>
              <a:fillRect l="-1474" t="-6896" b="1"/>
            </a:stretch>
          </a:blipFill>
        </p:spPr>
        <p:txBody>
          <a:bodyPr/>
          <a:lstStyle/>
          <a:p>
            <a:endParaRPr lang="en-US"/>
          </a:p>
        </p:txBody>
      </p:sp>
      <p:sp>
        <p:nvSpPr>
          <p:cNvPr id="6" name="Freeform 6"/>
          <p:cNvSpPr/>
          <p:nvPr/>
        </p:nvSpPr>
        <p:spPr>
          <a:xfrm>
            <a:off x="1973215" y="767739"/>
            <a:ext cx="388120" cy="521922"/>
          </a:xfrm>
          <a:custGeom>
            <a:avLst/>
            <a:gdLst/>
            <a:ahLst/>
            <a:cxnLst/>
            <a:rect l="l" t="t" r="r" b="b"/>
            <a:pathLst>
              <a:path w="388120" h="521922">
                <a:moveTo>
                  <a:pt x="0" y="0"/>
                </a:moveTo>
                <a:lnTo>
                  <a:pt x="388120" y="0"/>
                </a:lnTo>
                <a:lnTo>
                  <a:pt x="388120" y="521922"/>
                </a:lnTo>
                <a:lnTo>
                  <a:pt x="0" y="5219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0" y="495300"/>
            <a:ext cx="1973215" cy="949725"/>
          </a:xfrm>
          <a:custGeom>
            <a:avLst/>
            <a:gdLst/>
            <a:ahLst/>
            <a:cxnLst/>
            <a:rect l="l" t="t" r="r" b="b"/>
            <a:pathLst>
              <a:path w="2837299" h="946949">
                <a:moveTo>
                  <a:pt x="0" y="0"/>
                </a:moveTo>
                <a:lnTo>
                  <a:pt x="2837299" y="0"/>
                </a:lnTo>
                <a:lnTo>
                  <a:pt x="2837299" y="946948"/>
                </a:lnTo>
                <a:lnTo>
                  <a:pt x="0" y="946948"/>
                </a:lnTo>
                <a:lnTo>
                  <a:pt x="0" y="0"/>
                </a:lnTo>
                <a:close/>
              </a:path>
            </a:pathLst>
          </a:custGeom>
          <a:blipFill>
            <a:blip r:embed="rId8">
              <a:extLst>
                <a:ext uri="{96DAC541-7B7A-43D3-8B79-37D633B846F1}">
                  <asvg:svgBlip xmlns:asvg="http://schemas.microsoft.com/office/drawing/2016/SVG/main" r:embed="rId9"/>
                </a:ext>
              </a:extLst>
            </a:blip>
            <a:stretch>
              <a:fillRect l="-43790" t="292" r="-1"/>
            </a:stretch>
          </a:blipFill>
        </p:spPr>
        <p:txBody>
          <a:bodyPr/>
          <a:lstStyle/>
          <a:p>
            <a:endParaRPr lang="en-US"/>
          </a:p>
        </p:txBody>
      </p:sp>
      <p:sp>
        <p:nvSpPr>
          <p:cNvPr id="8" name="TextBox 8"/>
          <p:cNvSpPr txBox="1"/>
          <p:nvPr/>
        </p:nvSpPr>
        <p:spPr>
          <a:xfrm>
            <a:off x="2606365" y="819785"/>
            <a:ext cx="3273691" cy="396240"/>
          </a:xfrm>
          <a:prstGeom prst="rect">
            <a:avLst/>
          </a:prstGeom>
        </p:spPr>
        <p:txBody>
          <a:bodyPr lIns="0" tIns="0" rIns="0" bIns="0" rtlCol="0" anchor="t">
            <a:spAutoFit/>
          </a:bodyPr>
          <a:lstStyle/>
          <a:p>
            <a:pPr algn="l">
              <a:lnSpc>
                <a:spcPts val="3360"/>
              </a:lnSpc>
            </a:pPr>
            <a:r>
              <a:rPr lang="en-US" sz="2400" b="1">
                <a:solidFill>
                  <a:srgbClr val="FFFFFF"/>
                </a:solidFill>
                <a:latin typeface="Open Sans Medium"/>
                <a:ea typeface="Open Sans Medium"/>
                <a:cs typeface="Open Sans Medium"/>
                <a:sym typeface="Open Sans Medium"/>
              </a:rPr>
              <a:t>Water Energy Synergy</a:t>
            </a:r>
          </a:p>
        </p:txBody>
      </p:sp>
      <p:sp>
        <p:nvSpPr>
          <p:cNvPr id="9" name="Freeform 9"/>
          <p:cNvSpPr/>
          <p:nvPr/>
        </p:nvSpPr>
        <p:spPr>
          <a:xfrm flipH="1">
            <a:off x="15020259" y="6288744"/>
            <a:ext cx="1298675" cy="878229"/>
          </a:xfrm>
          <a:custGeom>
            <a:avLst/>
            <a:gdLst/>
            <a:ahLst/>
            <a:cxnLst/>
            <a:rect l="l" t="t" r="r" b="b"/>
            <a:pathLst>
              <a:path w="1298675" h="878229">
                <a:moveTo>
                  <a:pt x="1298675" y="0"/>
                </a:moveTo>
                <a:lnTo>
                  <a:pt x="0" y="0"/>
                </a:lnTo>
                <a:lnTo>
                  <a:pt x="0" y="878229"/>
                </a:lnTo>
                <a:lnTo>
                  <a:pt x="1298675" y="878229"/>
                </a:lnTo>
                <a:lnTo>
                  <a:pt x="129867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4518173" y="6524975"/>
            <a:ext cx="9251653" cy="405765"/>
          </a:xfrm>
          <a:prstGeom prst="rect">
            <a:avLst/>
          </a:prstGeom>
        </p:spPr>
        <p:txBody>
          <a:bodyPr lIns="0" tIns="0" rIns="0" bIns="0" rtlCol="0" anchor="t">
            <a:spAutoFit/>
          </a:bodyPr>
          <a:lstStyle/>
          <a:p>
            <a:pPr algn="ctr">
              <a:lnSpc>
                <a:spcPts val="3359"/>
              </a:lnSpc>
              <a:spcBef>
                <a:spcPct val="0"/>
              </a:spcBef>
            </a:pPr>
            <a:r>
              <a:rPr lang="en-US" sz="2400" b="1" spc="-60" dirty="0">
                <a:solidFill>
                  <a:srgbClr val="FFFFFF"/>
                </a:solidFill>
                <a:latin typeface="Gotham Heavy"/>
                <a:ea typeface="Gotham Heavy"/>
                <a:cs typeface="Gotham Heavy"/>
                <a:sym typeface="Gotham Heavy"/>
                <a:hlinkClick r:id="rId12" tooltip="https://cld63wbhffo7em3zwhwxmg.streamlit.app"/>
              </a:rPr>
              <a:t>Presentation Complete. Click here to access the </a:t>
            </a:r>
            <a:r>
              <a:rPr lang="en-US" sz="2400" b="1" spc="-60" dirty="0" err="1">
                <a:solidFill>
                  <a:srgbClr val="FFFFFF"/>
                </a:solidFill>
                <a:latin typeface="Gotham Heavy"/>
                <a:ea typeface="Gotham Heavy"/>
                <a:cs typeface="Gotham Heavy"/>
                <a:sym typeface="Gotham Heavy"/>
                <a:hlinkClick r:id="rId12" tooltip="https://cld63wbhffo7em3zwhwxmg.streamlit.app"/>
              </a:rPr>
              <a:t>Streamlit</a:t>
            </a:r>
            <a:r>
              <a:rPr lang="en-US" sz="2400" b="1" spc="-60" dirty="0">
                <a:solidFill>
                  <a:srgbClr val="FFFFFF"/>
                </a:solidFill>
                <a:latin typeface="Gotham Heavy"/>
                <a:ea typeface="Gotham Heavy"/>
                <a:cs typeface="Gotham Heavy"/>
                <a:sym typeface="Gotham Heavy"/>
                <a:hlinkClick r:id="rId12" tooltip="https://cld63wbhffo7em3zwhwxmg.streamlit.app"/>
              </a:rPr>
              <a:t> App.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3000"/>
            </a:blip>
            <a:stretch>
              <a:fillRect l="-9027" t="-4522" b="-24614"/>
            </a:stretch>
          </a:blipFill>
        </p:spPr>
        <p:txBody>
          <a:bodyPr/>
          <a:lstStyle/>
          <a:p>
            <a:endParaRPr lang="en-US"/>
          </a:p>
        </p:txBody>
      </p:sp>
      <p:sp>
        <p:nvSpPr>
          <p:cNvPr id="3" name="TextBox 3"/>
          <p:cNvSpPr txBox="1"/>
          <p:nvPr/>
        </p:nvSpPr>
        <p:spPr>
          <a:xfrm>
            <a:off x="1722466" y="1701326"/>
            <a:ext cx="14818805" cy="7520305"/>
          </a:xfrm>
          <a:prstGeom prst="rect">
            <a:avLst/>
          </a:prstGeom>
        </p:spPr>
        <p:txBody>
          <a:bodyPr lIns="0" tIns="0" rIns="0" bIns="0" rtlCol="0" anchor="t">
            <a:spAutoFit/>
          </a:bodyPr>
          <a:lstStyle/>
          <a:p>
            <a:pPr algn="l">
              <a:lnSpc>
                <a:spcPts val="4969"/>
              </a:lnSpc>
            </a:pPr>
            <a:r>
              <a:rPr lang="en-US" sz="3549">
                <a:solidFill>
                  <a:srgbClr val="68C5FA"/>
                </a:solidFill>
                <a:latin typeface="Open Sans"/>
                <a:ea typeface="Open Sans"/>
                <a:cs typeface="Open Sans"/>
                <a:sym typeface="Open Sans"/>
              </a:rPr>
              <a:t>Many regions experience inadequate water supply and energy access, while investments in renewable energy (e.g., solar) are often not optimally targeted. Therefore, the decision-makers need insights to:</a:t>
            </a:r>
          </a:p>
          <a:p>
            <a:pPr marL="766444" lvl="1" indent="-383222" algn="l">
              <a:lnSpc>
                <a:spcPts val="4969"/>
              </a:lnSpc>
              <a:buAutoNum type="arabicPeriod"/>
            </a:pPr>
            <a:r>
              <a:rPr lang="en-US" sz="3549">
                <a:solidFill>
                  <a:srgbClr val="68C5FA"/>
                </a:solidFill>
                <a:latin typeface="Open Sans"/>
                <a:ea typeface="Open Sans"/>
                <a:cs typeface="Open Sans"/>
                <a:sym typeface="Open Sans"/>
              </a:rPr>
              <a:t>Predict solar performance tiers for efficient solar panel deployment.</a:t>
            </a:r>
          </a:p>
          <a:p>
            <a:pPr marL="766444" lvl="1" indent="-383222" algn="l">
              <a:lnSpc>
                <a:spcPts val="4969"/>
              </a:lnSpc>
              <a:buAutoNum type="arabicPeriod"/>
            </a:pPr>
            <a:r>
              <a:rPr lang="en-US" sz="3549">
                <a:solidFill>
                  <a:srgbClr val="68C5FA"/>
                </a:solidFill>
                <a:latin typeface="Open Sans"/>
                <a:ea typeface="Open Sans"/>
                <a:cs typeface="Open Sans"/>
                <a:sym typeface="Open Sans"/>
              </a:rPr>
              <a:t>Identify high-need regions for water and energy interventions.</a:t>
            </a:r>
          </a:p>
          <a:p>
            <a:pPr marL="766444" lvl="1" indent="-383222" algn="l">
              <a:lnSpc>
                <a:spcPts val="4969"/>
              </a:lnSpc>
              <a:buAutoNum type="arabicPeriod"/>
            </a:pPr>
            <a:r>
              <a:rPr lang="en-US" sz="3549">
                <a:solidFill>
                  <a:srgbClr val="68C5FA"/>
                </a:solidFill>
                <a:latin typeface="Open Sans"/>
                <a:ea typeface="Open Sans"/>
                <a:cs typeface="Open Sans"/>
                <a:sym typeface="Open Sans"/>
              </a:rPr>
              <a:t>Allocate resources strategically to maximize impact.</a:t>
            </a:r>
          </a:p>
          <a:p>
            <a:pPr algn="l">
              <a:lnSpc>
                <a:spcPts val="4969"/>
              </a:lnSpc>
            </a:pPr>
            <a:endParaRPr lang="en-US" sz="3549">
              <a:solidFill>
                <a:srgbClr val="68C5FA"/>
              </a:solidFill>
              <a:latin typeface="Open Sans"/>
              <a:ea typeface="Open Sans"/>
              <a:cs typeface="Open Sans"/>
              <a:sym typeface="Open Sans"/>
            </a:endParaRPr>
          </a:p>
          <a:p>
            <a:pPr algn="l">
              <a:lnSpc>
                <a:spcPts val="4969"/>
              </a:lnSpc>
            </a:pPr>
            <a:r>
              <a:rPr lang="en-US" sz="3549" b="1">
                <a:solidFill>
                  <a:srgbClr val="68C5FA"/>
                </a:solidFill>
                <a:latin typeface="Open Sans Bold"/>
                <a:ea typeface="Open Sans Bold"/>
                <a:cs typeface="Open Sans Bold"/>
                <a:sym typeface="Open Sans Bold"/>
              </a:rPr>
              <a:t>Goal:</a:t>
            </a:r>
          </a:p>
          <a:p>
            <a:pPr algn="l">
              <a:lnSpc>
                <a:spcPts val="4969"/>
              </a:lnSpc>
            </a:pPr>
            <a:r>
              <a:rPr lang="en-US" sz="3549">
                <a:solidFill>
                  <a:srgbClr val="68C5FA"/>
                </a:solidFill>
                <a:latin typeface="Open Sans"/>
                <a:ea typeface="Open Sans"/>
                <a:cs typeface="Open Sans"/>
                <a:sym typeface="Open Sans"/>
              </a:rPr>
              <a:t>Develop a data-driven framework to prioritize regions and guide infrastructure investment decisions based on water, energy, and socio-geospatial indicators.</a:t>
            </a:r>
          </a:p>
        </p:txBody>
      </p:sp>
      <p:sp>
        <p:nvSpPr>
          <p:cNvPr id="4" name="Freeform 4"/>
          <p:cNvSpPr/>
          <p:nvPr/>
        </p:nvSpPr>
        <p:spPr>
          <a:xfrm flipH="1">
            <a:off x="15316199" y="0"/>
            <a:ext cx="2971800" cy="2463799"/>
          </a:xfrm>
          <a:custGeom>
            <a:avLst/>
            <a:gdLst/>
            <a:ahLst/>
            <a:cxnLst/>
            <a:rect l="l" t="t" r="r" b="b"/>
            <a:pathLst>
              <a:path w="3182320" h="2665193">
                <a:moveTo>
                  <a:pt x="3182320" y="0"/>
                </a:moveTo>
                <a:lnTo>
                  <a:pt x="0" y="0"/>
                </a:lnTo>
                <a:lnTo>
                  <a:pt x="0" y="2665192"/>
                </a:lnTo>
                <a:lnTo>
                  <a:pt x="3182320" y="2665192"/>
                </a:lnTo>
                <a:lnTo>
                  <a:pt x="3182320" y="0"/>
                </a:lnTo>
                <a:close/>
              </a:path>
            </a:pathLst>
          </a:custGeom>
          <a:blipFill>
            <a:blip r:embed="rId3">
              <a:extLst>
                <a:ext uri="{96DAC541-7B7A-43D3-8B79-37D633B846F1}">
                  <asvg:svgBlip xmlns:asvg="http://schemas.microsoft.com/office/drawing/2016/SVG/main" r:embed="rId4"/>
                </a:ext>
              </a:extLst>
            </a:blip>
            <a:stretch>
              <a:fillRect l="-7084" t="-8174"/>
            </a:stretch>
          </a:blipFill>
        </p:spPr>
        <p:txBody>
          <a:bodyPr/>
          <a:lstStyle/>
          <a:p>
            <a:endParaRPr lang="en-US"/>
          </a:p>
        </p:txBody>
      </p:sp>
      <p:sp>
        <p:nvSpPr>
          <p:cNvPr id="5" name="Freeform 5"/>
          <p:cNvSpPr/>
          <p:nvPr/>
        </p:nvSpPr>
        <p:spPr>
          <a:xfrm>
            <a:off x="2071301" y="516802"/>
            <a:ext cx="922359" cy="623745"/>
          </a:xfrm>
          <a:custGeom>
            <a:avLst/>
            <a:gdLst/>
            <a:ahLst/>
            <a:cxnLst/>
            <a:rect l="l" t="t" r="r" b="b"/>
            <a:pathLst>
              <a:path w="922359" h="623745">
                <a:moveTo>
                  <a:pt x="0" y="0"/>
                </a:moveTo>
                <a:lnTo>
                  <a:pt x="922359" y="0"/>
                </a:lnTo>
                <a:lnTo>
                  <a:pt x="922359" y="623745"/>
                </a:lnTo>
                <a:lnTo>
                  <a:pt x="0" y="623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3523430" y="260350"/>
            <a:ext cx="10235698" cy="1098550"/>
          </a:xfrm>
          <a:prstGeom prst="rect">
            <a:avLst/>
          </a:prstGeom>
        </p:spPr>
        <p:txBody>
          <a:bodyPr lIns="0" tIns="0" rIns="0" bIns="0" rtlCol="0" anchor="t">
            <a:spAutoFit/>
          </a:bodyPr>
          <a:lstStyle/>
          <a:p>
            <a:pPr algn="ctr">
              <a:lnSpc>
                <a:spcPts val="8749"/>
              </a:lnSpc>
            </a:pPr>
            <a:r>
              <a:rPr lang="en-US" sz="6999" b="1" spc="-174">
                <a:solidFill>
                  <a:srgbClr val="FFFFFF"/>
                </a:solidFill>
                <a:latin typeface="Gotham Bold"/>
                <a:ea typeface="Gotham Bold"/>
                <a:cs typeface="Gotham Bold"/>
                <a:sym typeface="Gotham Bol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2157">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0" y="128187"/>
            <a:ext cx="8330196" cy="979805"/>
          </a:xfrm>
          <a:prstGeom prst="rect">
            <a:avLst/>
          </a:prstGeom>
        </p:spPr>
        <p:txBody>
          <a:bodyPr lIns="0" tIns="0" rIns="0" bIns="0" rtlCol="0" anchor="t">
            <a:spAutoFit/>
          </a:bodyPr>
          <a:lstStyle/>
          <a:p>
            <a:pPr algn="ctr">
              <a:lnSpc>
                <a:spcPts val="7750"/>
              </a:lnSpc>
            </a:pPr>
            <a:r>
              <a:rPr lang="en-US" sz="6200" b="1" spc="-155">
                <a:solidFill>
                  <a:srgbClr val="6FC5F6"/>
                </a:solidFill>
                <a:latin typeface="Gotham Bold"/>
                <a:ea typeface="Gotham Bold"/>
                <a:cs typeface="Gotham Bold"/>
                <a:sym typeface="Gotham Bold"/>
              </a:rPr>
              <a:t>DATA DESCRIPTION</a:t>
            </a:r>
          </a:p>
        </p:txBody>
      </p:sp>
      <p:sp>
        <p:nvSpPr>
          <p:cNvPr id="3" name="TextBox 3"/>
          <p:cNvSpPr txBox="1"/>
          <p:nvPr/>
        </p:nvSpPr>
        <p:spPr>
          <a:xfrm>
            <a:off x="152400" y="3535358"/>
            <a:ext cx="8177796" cy="1361335"/>
          </a:xfrm>
          <a:prstGeom prst="rect">
            <a:avLst/>
          </a:prstGeom>
        </p:spPr>
        <p:txBody>
          <a:bodyPr wrap="square" lIns="0" tIns="0" rIns="0" bIns="0" rtlCol="0" anchor="t">
            <a:spAutoFit/>
          </a:bodyPr>
          <a:lstStyle/>
          <a:p>
            <a:pPr marL="410209" lvl="1" indent="-205105" algn="l">
              <a:lnSpc>
                <a:spcPts val="2659"/>
              </a:lnSpc>
              <a:buAutoNum type="arabicPeriod"/>
            </a:pPr>
            <a:r>
              <a:rPr lang="en-US" sz="1899" dirty="0">
                <a:solidFill>
                  <a:srgbClr val="FFFFFF"/>
                </a:solidFill>
                <a:latin typeface="Open Sans"/>
                <a:ea typeface="Open Sans"/>
                <a:cs typeface="Open Sans"/>
                <a:sym typeface="Open Sans"/>
              </a:rPr>
              <a:t>18 original numerical features</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2 original categorical features and 2 empty and unnamed columns</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10 engineered features</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No null values or duplicates</a:t>
            </a:r>
          </a:p>
        </p:txBody>
      </p:sp>
      <p:sp>
        <p:nvSpPr>
          <p:cNvPr id="4" name="TextBox 4"/>
          <p:cNvSpPr txBox="1"/>
          <p:nvPr/>
        </p:nvSpPr>
        <p:spPr>
          <a:xfrm>
            <a:off x="152400" y="1590782"/>
            <a:ext cx="8177791" cy="1361335"/>
          </a:xfrm>
          <a:prstGeom prst="rect">
            <a:avLst/>
          </a:prstGeom>
        </p:spPr>
        <p:txBody>
          <a:bodyPr wrap="square" lIns="0" tIns="0" rIns="0" bIns="0" rtlCol="0" anchor="t">
            <a:spAutoFit/>
          </a:bodyPr>
          <a:lstStyle/>
          <a:p>
            <a:pPr marL="410209" lvl="1" indent="-205105" algn="l">
              <a:lnSpc>
                <a:spcPts val="2659"/>
              </a:lnSpc>
              <a:buAutoNum type="arabicPeriod"/>
            </a:pPr>
            <a:r>
              <a:rPr lang="en-US" sz="1899" dirty="0">
                <a:solidFill>
                  <a:srgbClr val="FFFFFF"/>
                </a:solidFill>
                <a:latin typeface="Open Sans"/>
                <a:ea typeface="Open Sans"/>
                <a:cs typeface="Open Sans"/>
                <a:sym typeface="Open Sans"/>
              </a:rPr>
              <a:t>Level: Local Government Area (LGA)</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Records: 763 LGAs across 37 states</a:t>
            </a:r>
          </a:p>
          <a:p>
            <a:pPr marL="410209" lvl="1" indent="-205105" algn="l">
              <a:lnSpc>
                <a:spcPts val="2659"/>
              </a:lnSpc>
              <a:buAutoNum type="arabicPeriod"/>
            </a:pPr>
            <a:r>
              <a:rPr lang="en-US" sz="1899" dirty="0">
                <a:solidFill>
                  <a:srgbClr val="FFFFFF"/>
                </a:solidFill>
                <a:latin typeface="Open Sans"/>
                <a:ea typeface="Open Sans"/>
                <a:cs typeface="Open Sans"/>
                <a:sym typeface="Open Sans"/>
              </a:rPr>
              <a:t>Source: Aggregated water and energy statistics, demographic and geospatial data</a:t>
            </a:r>
          </a:p>
        </p:txBody>
      </p:sp>
      <p:sp>
        <p:nvSpPr>
          <p:cNvPr id="5" name="TextBox 5"/>
          <p:cNvSpPr txBox="1"/>
          <p:nvPr/>
        </p:nvSpPr>
        <p:spPr>
          <a:xfrm>
            <a:off x="152400" y="2964398"/>
            <a:ext cx="4713093" cy="507735"/>
          </a:xfrm>
          <a:prstGeom prst="rect">
            <a:avLst/>
          </a:prstGeom>
        </p:spPr>
        <p:txBody>
          <a:bodyPr lIns="0" tIns="0" rIns="0" bIns="0" rtlCol="0" anchor="t">
            <a:spAutoFit/>
          </a:bodyPr>
          <a:lstStyle/>
          <a:p>
            <a:pPr algn="l">
              <a:lnSpc>
                <a:spcPts val="4205"/>
              </a:lnSpc>
            </a:pPr>
            <a:r>
              <a:rPr lang="en-US" sz="3004" b="1" u="sng" dirty="0">
                <a:solidFill>
                  <a:srgbClr val="FFFFFF"/>
                </a:solidFill>
                <a:latin typeface="Open Sans Bold"/>
                <a:ea typeface="Open Sans Bold"/>
                <a:cs typeface="Open Sans Bold"/>
                <a:sym typeface="Open Sans Bold"/>
              </a:rPr>
              <a:t>Data Characteristics</a:t>
            </a:r>
          </a:p>
        </p:txBody>
      </p:sp>
      <p:sp>
        <p:nvSpPr>
          <p:cNvPr id="6" name="TextBox 6"/>
          <p:cNvSpPr txBox="1"/>
          <p:nvPr/>
        </p:nvSpPr>
        <p:spPr>
          <a:xfrm>
            <a:off x="152400" y="1050842"/>
            <a:ext cx="1817282" cy="507811"/>
          </a:xfrm>
          <a:prstGeom prst="rect">
            <a:avLst/>
          </a:prstGeom>
        </p:spPr>
        <p:txBody>
          <a:bodyPr lIns="0" tIns="0" rIns="0" bIns="0" rtlCol="0" anchor="t">
            <a:spAutoFit/>
          </a:bodyPr>
          <a:lstStyle/>
          <a:p>
            <a:pPr algn="l">
              <a:lnSpc>
                <a:spcPts val="4201"/>
              </a:lnSpc>
              <a:spcBef>
                <a:spcPct val="0"/>
              </a:spcBef>
            </a:pPr>
            <a:r>
              <a:rPr lang="en-US" sz="3001" b="1" u="sng" dirty="0">
                <a:solidFill>
                  <a:srgbClr val="FFFFFF"/>
                </a:solidFill>
                <a:latin typeface="Open Sans Bold"/>
                <a:ea typeface="Open Sans Bold"/>
                <a:cs typeface="Open Sans Bold"/>
                <a:sym typeface="Open Sans Bold"/>
              </a:rPr>
              <a:t>Dataset:</a:t>
            </a:r>
          </a:p>
        </p:txBody>
      </p:sp>
      <p:sp>
        <p:nvSpPr>
          <p:cNvPr id="7" name="TextBox 7"/>
          <p:cNvSpPr txBox="1"/>
          <p:nvPr/>
        </p:nvSpPr>
        <p:spPr>
          <a:xfrm>
            <a:off x="152400" y="5482697"/>
            <a:ext cx="8381994" cy="1707583"/>
          </a:xfrm>
          <a:prstGeom prst="rect">
            <a:avLst/>
          </a:prstGeom>
        </p:spPr>
        <p:txBody>
          <a:bodyPr wrap="square" lIns="0" tIns="0" rIns="0" bIns="0" rtlCol="0" anchor="t">
            <a:spAutoFit/>
          </a:bodyPr>
          <a:lstStyle/>
          <a:p>
            <a:pPr marL="410209" lvl="1" indent="-205105" algn="l">
              <a:lnSpc>
                <a:spcPts val="2659"/>
              </a:lnSpc>
              <a:buAutoNum type="arabicPeriod"/>
            </a:pPr>
            <a:r>
              <a:rPr lang="en-US" sz="1899" dirty="0">
                <a:solidFill>
                  <a:srgbClr val="FFFFFF"/>
                </a:solidFill>
                <a:latin typeface="Canva Sans"/>
                <a:ea typeface="Canva Sans"/>
                <a:cs typeface="Canva Sans"/>
                <a:sym typeface="Canva Sans"/>
              </a:rPr>
              <a:t>Water Infrastructure: Boreholes, taps, handpumps, rainwater harvesting, unimproved sources</a:t>
            </a:r>
          </a:p>
          <a:p>
            <a:pPr marL="410209" lvl="1" indent="-205105" algn="l">
              <a:lnSpc>
                <a:spcPts val="2659"/>
              </a:lnSpc>
              <a:buAutoNum type="arabicPeriod"/>
            </a:pPr>
            <a:r>
              <a:rPr lang="en-US" sz="1899" dirty="0">
                <a:solidFill>
                  <a:srgbClr val="FFFFFF"/>
                </a:solidFill>
                <a:latin typeface="Canva Sans"/>
                <a:ea typeface="Canva Sans"/>
                <a:cs typeface="Canva Sans"/>
                <a:sym typeface="Canva Sans"/>
              </a:rPr>
              <a:t>Demographics &amp; Geography: Population, area, perimeter, state, LGA</a:t>
            </a:r>
          </a:p>
          <a:p>
            <a:pPr marL="410209" lvl="1" indent="-205105" algn="l">
              <a:lnSpc>
                <a:spcPts val="2659"/>
              </a:lnSpc>
              <a:buAutoNum type="arabicPeriod"/>
            </a:pPr>
            <a:r>
              <a:rPr lang="en-US" sz="1899" dirty="0">
                <a:solidFill>
                  <a:srgbClr val="FFFFFF"/>
                </a:solidFill>
                <a:latin typeface="Canva Sans"/>
                <a:ea typeface="Canva Sans"/>
                <a:cs typeface="Canva Sans"/>
                <a:sym typeface="Canva Sans"/>
              </a:rPr>
              <a:t>Energy Proxy: Average nighttime light (for electricity/energy usage)</a:t>
            </a:r>
          </a:p>
          <a:p>
            <a:pPr marL="410209" lvl="1" indent="-205105" algn="l">
              <a:lnSpc>
                <a:spcPts val="2659"/>
              </a:lnSpc>
              <a:buAutoNum type="arabicPeriod"/>
            </a:pPr>
            <a:r>
              <a:rPr lang="en-US" sz="1899" dirty="0">
                <a:solidFill>
                  <a:srgbClr val="FFFFFF"/>
                </a:solidFill>
                <a:latin typeface="Canva Sans"/>
                <a:ea typeface="Canva Sans"/>
                <a:cs typeface="Canva Sans"/>
                <a:sym typeface="Canva Sans"/>
              </a:rPr>
              <a:t>Spatial: Latitude, longitude, geometry</a:t>
            </a:r>
          </a:p>
        </p:txBody>
      </p:sp>
      <p:sp>
        <p:nvSpPr>
          <p:cNvPr id="8" name="TextBox 8"/>
          <p:cNvSpPr txBox="1"/>
          <p:nvPr/>
        </p:nvSpPr>
        <p:spPr>
          <a:xfrm>
            <a:off x="152400" y="4943475"/>
            <a:ext cx="4713093" cy="507735"/>
          </a:xfrm>
          <a:prstGeom prst="rect">
            <a:avLst/>
          </a:prstGeom>
        </p:spPr>
        <p:txBody>
          <a:bodyPr lIns="0" tIns="0" rIns="0" bIns="0" rtlCol="0" anchor="t">
            <a:spAutoFit/>
          </a:bodyPr>
          <a:lstStyle/>
          <a:p>
            <a:pPr algn="l">
              <a:lnSpc>
                <a:spcPts val="4205"/>
              </a:lnSpc>
            </a:pPr>
            <a:r>
              <a:rPr lang="en-US" sz="3004" b="1" u="sng" dirty="0">
                <a:solidFill>
                  <a:srgbClr val="FFFFFF"/>
                </a:solidFill>
                <a:latin typeface="Open Sans Bold"/>
                <a:ea typeface="Open Sans Bold"/>
                <a:cs typeface="Open Sans Bold"/>
                <a:sym typeface="Open Sans Bold"/>
              </a:rPr>
              <a:t>Key Features</a:t>
            </a:r>
          </a:p>
        </p:txBody>
      </p:sp>
      <p:sp>
        <p:nvSpPr>
          <p:cNvPr id="9" name="AutoShape 9"/>
          <p:cNvSpPr/>
          <p:nvPr/>
        </p:nvSpPr>
        <p:spPr>
          <a:xfrm flipV="1">
            <a:off x="8458200" y="194262"/>
            <a:ext cx="0" cy="10000133"/>
          </a:xfrm>
          <a:prstGeom prst="line">
            <a:avLst/>
          </a:prstGeom>
          <a:ln w="38100" cap="flat">
            <a:gradFill>
              <a:gsLst>
                <a:gs pos="0">
                  <a:srgbClr val="5DE0E6">
                    <a:alpha val="100000"/>
                  </a:srgbClr>
                </a:gs>
                <a:gs pos="100000">
                  <a:srgbClr val="004AAD">
                    <a:alpha val="100000"/>
                  </a:srgbClr>
                </a:gs>
              </a:gsLst>
              <a:lin ang="0"/>
            </a:gradFill>
            <a:prstDash val="solid"/>
            <a:headEnd type="none" w="sm" len="sm"/>
            <a:tailEnd type="none" w="sm" len="sm"/>
          </a:ln>
        </p:spPr>
        <p:txBody>
          <a:bodyPr/>
          <a:lstStyle/>
          <a:p>
            <a:endParaRPr lang="en-US"/>
          </a:p>
        </p:txBody>
      </p:sp>
      <p:graphicFrame>
        <p:nvGraphicFramePr>
          <p:cNvPr id="12" name="Table 11">
            <a:extLst>
              <a:ext uri="{FF2B5EF4-FFF2-40B4-BE49-F238E27FC236}">
                <a16:creationId xmlns:a16="http://schemas.microsoft.com/office/drawing/2014/main" id="{58ADA18A-2176-F541-DE10-A22147335BDE}"/>
              </a:ext>
            </a:extLst>
          </p:cNvPr>
          <p:cNvGraphicFramePr>
            <a:graphicFrameLocks noGrp="1"/>
          </p:cNvGraphicFramePr>
          <p:nvPr>
            <p:extLst>
              <p:ext uri="{D42A27DB-BD31-4B8C-83A1-F6EECF244321}">
                <p14:modId xmlns:p14="http://schemas.microsoft.com/office/powerpoint/2010/main" val="2286646762"/>
              </p:ext>
            </p:extLst>
          </p:nvPr>
        </p:nvGraphicFramePr>
        <p:xfrm>
          <a:off x="8610599" y="163551"/>
          <a:ext cx="9524985" cy="10020144"/>
        </p:xfrm>
        <a:graphic>
          <a:graphicData uri="http://schemas.openxmlformats.org/drawingml/2006/table">
            <a:tbl>
              <a:tblPr/>
              <a:tblGrid>
                <a:gridCol w="2709692">
                  <a:extLst>
                    <a:ext uri="{9D8B030D-6E8A-4147-A177-3AD203B41FA5}">
                      <a16:colId xmlns:a16="http://schemas.microsoft.com/office/drawing/2014/main" val="1865379943"/>
                    </a:ext>
                  </a:extLst>
                </a:gridCol>
                <a:gridCol w="4757909">
                  <a:extLst>
                    <a:ext uri="{9D8B030D-6E8A-4147-A177-3AD203B41FA5}">
                      <a16:colId xmlns:a16="http://schemas.microsoft.com/office/drawing/2014/main" val="1751290749"/>
                    </a:ext>
                  </a:extLst>
                </a:gridCol>
                <a:gridCol w="990600">
                  <a:extLst>
                    <a:ext uri="{9D8B030D-6E8A-4147-A177-3AD203B41FA5}">
                      <a16:colId xmlns:a16="http://schemas.microsoft.com/office/drawing/2014/main" val="2236025365"/>
                    </a:ext>
                  </a:extLst>
                </a:gridCol>
                <a:gridCol w="1066784">
                  <a:extLst>
                    <a:ext uri="{9D8B030D-6E8A-4147-A177-3AD203B41FA5}">
                      <a16:colId xmlns:a16="http://schemas.microsoft.com/office/drawing/2014/main" val="225836640"/>
                    </a:ext>
                  </a:extLst>
                </a:gridCol>
              </a:tblGrid>
              <a:tr h="244647">
                <a:tc>
                  <a:txBody>
                    <a:bodyPr/>
                    <a:lstStyle/>
                    <a:p>
                      <a:pPr>
                        <a:buNone/>
                      </a:pPr>
                      <a:r>
                        <a:rPr lang="en-US" sz="1500" b="1" dirty="0">
                          <a:solidFill>
                            <a:srgbClr val="FFFFFF"/>
                          </a:solidFill>
                          <a:effectLst>
                            <a:outerShdw blurRad="38100" dist="38100" dir="2700000" algn="tl">
                              <a:srgbClr val="000000">
                                <a:alpha val="43137"/>
                              </a:srgbClr>
                            </a:outerShdw>
                          </a:effectLst>
                        </a:rPr>
                        <a:t>Feature</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Description</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Data Type</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Feature Type</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55419260"/>
                  </a:ext>
                </a:extLst>
              </a:tr>
              <a:tr h="387835">
                <a:tc>
                  <a:txBody>
                    <a:bodyPr/>
                    <a:lstStyle/>
                    <a:p>
                      <a:pPr>
                        <a:buNone/>
                      </a:pPr>
                      <a:r>
                        <a:rPr lang="en-US" sz="1500" dirty="0" err="1">
                          <a:solidFill>
                            <a:srgbClr val="FFFFFF"/>
                          </a:solidFill>
                          <a:effectLst/>
                        </a:rPr>
                        <a:t>Rainwater_Harvesting_System</a:t>
                      </a:r>
                      <a:endParaRPr lang="en-US" sz="1500" dirty="0">
                        <a:solidFill>
                          <a:srgbClr val="FFFFFF"/>
                        </a:solidFill>
                        <a:effectLst/>
                      </a:endParaRP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rainwater harvesting systems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553740057"/>
                  </a:ext>
                </a:extLst>
              </a:tr>
              <a:tr h="270851">
                <a:tc>
                  <a:txBody>
                    <a:bodyPr/>
                    <a:lstStyle/>
                    <a:p>
                      <a:pPr>
                        <a:buNone/>
                      </a:pPr>
                      <a:r>
                        <a:rPr lang="en-US" sz="1500">
                          <a:solidFill>
                            <a:srgbClr val="FFFFFF"/>
                          </a:solidFill>
                          <a:effectLst/>
                        </a:rPr>
                        <a:t>Tap</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public taps available</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840216359"/>
                  </a:ext>
                </a:extLst>
              </a:tr>
              <a:tr h="386927">
                <a:tc>
                  <a:txBody>
                    <a:bodyPr/>
                    <a:lstStyle/>
                    <a:p>
                      <a:pPr>
                        <a:buNone/>
                      </a:pPr>
                      <a:r>
                        <a:rPr lang="en-US" sz="1500" dirty="0">
                          <a:solidFill>
                            <a:srgbClr val="FFFFFF"/>
                          </a:solidFill>
                          <a:effectLst/>
                        </a:rPr>
                        <a:t>Unimproved</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unimproved water sources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784644832"/>
                  </a:ext>
                </a:extLst>
              </a:tr>
              <a:tr h="471138">
                <a:tc>
                  <a:txBody>
                    <a:bodyPr/>
                    <a:lstStyle/>
                    <a:p>
                      <a:pPr>
                        <a:buNone/>
                      </a:pPr>
                      <a:r>
                        <a:rPr lang="en-US" sz="1500">
                          <a:solidFill>
                            <a:srgbClr val="FFFFFF"/>
                          </a:solidFill>
                          <a:effectLst/>
                        </a:rPr>
                        <a:t>Unimproved_Large_Diameter_Well</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unimproved large diameter wells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831141120"/>
                  </a:ext>
                </a:extLst>
              </a:tr>
              <a:tr h="503008">
                <a:tc>
                  <a:txBody>
                    <a:bodyPr/>
                    <a:lstStyle/>
                    <a:p>
                      <a:pPr>
                        <a:buNone/>
                      </a:pPr>
                      <a:r>
                        <a:rPr lang="en-US" sz="1500">
                          <a:solidFill>
                            <a:srgbClr val="FFFFFF"/>
                          </a:solidFill>
                          <a:effectLst/>
                        </a:rPr>
                        <a:t>Unimproved_Rainwater_Harvesting_System</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Count of unimproved rainwater harvesting systems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751049409"/>
                  </a:ext>
                </a:extLst>
              </a:tr>
              <a:tr h="270851">
                <a:tc>
                  <a:txBody>
                    <a:bodyPr/>
                    <a:lstStyle/>
                    <a:p>
                      <a:pPr>
                        <a:buNone/>
                      </a:pPr>
                      <a:r>
                        <a:rPr lang="en-US" sz="1500">
                          <a:solidFill>
                            <a:srgbClr val="FFFFFF"/>
                          </a:solidFill>
                          <a:effectLst/>
                        </a:rPr>
                        <a:t>Unimproved_Well</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unimproved wells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561772396"/>
                  </a:ext>
                </a:extLst>
              </a:tr>
              <a:tr h="270851">
                <a:tc>
                  <a:txBody>
                    <a:bodyPr/>
                    <a:lstStyle/>
                    <a:p>
                      <a:pPr>
                        <a:buNone/>
                      </a:pPr>
                      <a:r>
                        <a:rPr lang="en-US" sz="1500">
                          <a:solidFill>
                            <a:srgbClr val="FFFFFF"/>
                          </a:solidFill>
                          <a:effectLst/>
                        </a:rPr>
                        <a:t>Unprotected_Spring</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unprotected springs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940608656"/>
                  </a:ext>
                </a:extLst>
              </a:tr>
              <a:tr h="386927">
                <a:tc>
                  <a:txBody>
                    <a:bodyPr/>
                    <a:lstStyle/>
                    <a:p>
                      <a:pPr>
                        <a:buNone/>
                      </a:pPr>
                      <a:r>
                        <a:rPr lang="en-US" sz="1500">
                          <a:solidFill>
                            <a:srgbClr val="FFFFFF"/>
                          </a:solidFill>
                          <a:effectLst/>
                        </a:rPr>
                        <a:t>Untreated_Surface_Water</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untreated surface water sources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14790043"/>
                  </a:ext>
                </a:extLst>
              </a:tr>
              <a:tr h="503008">
                <a:tc>
                  <a:txBody>
                    <a:bodyPr/>
                    <a:lstStyle/>
                    <a:p>
                      <a:pPr>
                        <a:buNone/>
                      </a:pPr>
                      <a:r>
                        <a:rPr lang="en-US" sz="1500" dirty="0" err="1">
                          <a:solidFill>
                            <a:srgbClr val="FFFFFF"/>
                          </a:solidFill>
                          <a:effectLst/>
                        </a:rPr>
                        <a:t>Average_Nighttime_mean</a:t>
                      </a:r>
                      <a:endParaRPr lang="en-US" sz="1500" dirty="0">
                        <a:solidFill>
                          <a:srgbClr val="FFFFFF"/>
                        </a:solidFill>
                        <a:effectLst/>
                      </a:endParaRP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Proxy for energy access (average night-time light intensity)</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403973242"/>
                  </a:ext>
                </a:extLst>
              </a:tr>
              <a:tr h="270851">
                <a:tc>
                  <a:txBody>
                    <a:bodyPr/>
                    <a:lstStyle/>
                    <a:p>
                      <a:pPr>
                        <a:buNone/>
                      </a:pPr>
                      <a:r>
                        <a:rPr lang="en-US" sz="1500">
                          <a:solidFill>
                            <a:srgbClr val="FFFFFF"/>
                          </a:solidFill>
                          <a:effectLst/>
                        </a:rPr>
                        <a:t>AREA</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Total area of LGA (e.g., in sq. km)</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384898131"/>
                  </a:ext>
                </a:extLst>
              </a:tr>
              <a:tr h="270851">
                <a:tc>
                  <a:txBody>
                    <a:bodyPr/>
                    <a:lstStyle/>
                    <a:p>
                      <a:pPr>
                        <a:buNone/>
                      </a:pPr>
                      <a:r>
                        <a:rPr lang="en-US" sz="1500">
                          <a:solidFill>
                            <a:srgbClr val="FFFFFF"/>
                          </a:solidFill>
                          <a:effectLst/>
                        </a:rPr>
                        <a:t>Latitude</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Latitude coordinate of LGA centroid</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227080735"/>
                  </a:ext>
                </a:extLst>
              </a:tr>
              <a:tr h="386927">
                <a:tc>
                  <a:txBody>
                    <a:bodyPr/>
                    <a:lstStyle/>
                    <a:p>
                      <a:pPr>
                        <a:buNone/>
                      </a:pPr>
                      <a:r>
                        <a:rPr lang="en-US" sz="1500">
                          <a:solidFill>
                            <a:srgbClr val="FFFFFF"/>
                          </a:solidFill>
                          <a:effectLst/>
                        </a:rPr>
                        <a:t>Longitude</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Longitude coordinate of LGA centroid</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899666348"/>
                  </a:ext>
                </a:extLst>
              </a:tr>
              <a:tr h="270851">
                <a:tc>
                  <a:txBody>
                    <a:bodyPr/>
                    <a:lstStyle/>
                    <a:p>
                      <a:pPr>
                        <a:buNone/>
                      </a:pPr>
                      <a:r>
                        <a:rPr lang="en-US" sz="1500">
                          <a:solidFill>
                            <a:srgbClr val="FFFFFF"/>
                          </a:solidFill>
                          <a:effectLst/>
                        </a:rPr>
                        <a:t>PERIMETER</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Perimeter of the LGA boundary</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393687575"/>
                  </a:ext>
                </a:extLst>
              </a:tr>
              <a:tr h="270851">
                <a:tc>
                  <a:txBody>
                    <a:bodyPr/>
                    <a:lstStyle/>
                    <a:p>
                      <a:pPr>
                        <a:buNone/>
                      </a:pPr>
                      <a:r>
                        <a:rPr lang="en-US" sz="1500">
                          <a:solidFill>
                            <a:srgbClr val="FFFFFF"/>
                          </a:solidFill>
                          <a:effectLst/>
                        </a:rPr>
                        <a:t>Population</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Total population of the LGA</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266290721"/>
                  </a:ext>
                </a:extLst>
              </a:tr>
              <a:tr h="503008">
                <a:tc>
                  <a:txBody>
                    <a:bodyPr/>
                    <a:lstStyle/>
                    <a:p>
                      <a:pPr>
                        <a:buNone/>
                      </a:pPr>
                      <a:r>
                        <a:rPr lang="en-US" sz="1500" dirty="0" err="1">
                          <a:solidFill>
                            <a:srgbClr val="FFFFFF"/>
                          </a:solidFill>
                          <a:effectLst/>
                        </a:rPr>
                        <a:t>Distance_to_Center</a:t>
                      </a:r>
                      <a:endParaRPr lang="en-US" sz="1500" dirty="0">
                        <a:solidFill>
                          <a:srgbClr val="FFFFFF"/>
                        </a:solidFill>
                        <a:effectLst/>
                      </a:endParaRP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Distance from LGA centroid to its state centroid (in degrees)</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654529495"/>
                  </a:ext>
                </a:extLst>
              </a:tr>
              <a:tr h="270851">
                <a:tc>
                  <a:txBody>
                    <a:bodyPr/>
                    <a:lstStyle/>
                    <a:p>
                      <a:pPr>
                        <a:buNone/>
                      </a:pPr>
                      <a:r>
                        <a:rPr lang="en-US" sz="1500">
                          <a:solidFill>
                            <a:srgbClr val="FFFFFF"/>
                          </a:solidFill>
                          <a:effectLst/>
                        </a:rPr>
                        <a:t>pop_density</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Population density (Population / AREA)</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639318342"/>
                  </a:ext>
                </a:extLst>
              </a:tr>
              <a:tr h="735164">
                <a:tc>
                  <a:txBody>
                    <a:bodyPr/>
                    <a:lstStyle/>
                    <a:p>
                      <a:pPr>
                        <a:buNone/>
                      </a:pPr>
                      <a:r>
                        <a:rPr lang="en-US" sz="1500">
                          <a:solidFill>
                            <a:srgbClr val="FFFFFF"/>
                          </a:solidFill>
                          <a:effectLst/>
                        </a:rPr>
                        <a:t>safe_water</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Count of safe water sources (Borehole, Tap, </a:t>
                      </a:r>
                      <a:r>
                        <a:rPr lang="en-US" sz="1500" dirty="0" err="1">
                          <a:solidFill>
                            <a:srgbClr val="FFFFFF"/>
                          </a:solidFill>
                          <a:effectLst/>
                        </a:rPr>
                        <a:t>Overhead_Tank</a:t>
                      </a:r>
                      <a:r>
                        <a:rPr lang="en-US" sz="1500" dirty="0">
                          <a:solidFill>
                            <a:srgbClr val="FFFFFF"/>
                          </a:solidFill>
                          <a:effectLst/>
                        </a:rPr>
                        <a:t>, </a:t>
                      </a:r>
                      <a:r>
                        <a:rPr lang="en-US" sz="1500" dirty="0" err="1">
                          <a:solidFill>
                            <a:srgbClr val="FFFFFF"/>
                          </a:solidFill>
                          <a:effectLst/>
                        </a:rPr>
                        <a:t>Rainwater_Harvesting_System</a:t>
                      </a:r>
                      <a:r>
                        <a:rPr lang="en-US" sz="1500" dirty="0">
                          <a:solidFill>
                            <a:srgbClr val="FFFFFF"/>
                          </a:solidFill>
                          <a:effectLst/>
                        </a:rPr>
                        <a:t>)</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778977475"/>
                  </a:ext>
                </a:extLst>
              </a:tr>
              <a:tr h="851242">
                <a:tc>
                  <a:txBody>
                    <a:bodyPr/>
                    <a:lstStyle/>
                    <a:p>
                      <a:pPr>
                        <a:buNone/>
                      </a:pPr>
                      <a:r>
                        <a:rPr lang="en-US" sz="1500">
                          <a:solidFill>
                            <a:srgbClr val="FFFFFF"/>
                          </a:solidFill>
                          <a:effectLst/>
                        </a:rPr>
                        <a:t>unsafe_water</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unsafe water sources (Unimproved sources, unprotected spring, untreated surface water)</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498587518"/>
                  </a:ext>
                </a:extLst>
              </a:tr>
              <a:tr h="386927">
                <a:tc>
                  <a:txBody>
                    <a:bodyPr/>
                    <a:lstStyle/>
                    <a:p>
                      <a:pPr>
                        <a:buNone/>
                      </a:pPr>
                      <a:r>
                        <a:rPr lang="en-US" sz="1500">
                          <a:solidFill>
                            <a:srgbClr val="FFFFFF"/>
                          </a:solidFill>
                          <a:effectLst/>
                        </a:rPr>
                        <a:t>safe_ratio</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Proportion of population with access to safe water</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575432050"/>
                  </a:ext>
                </a:extLst>
              </a:tr>
              <a:tr h="317088">
                <a:tc>
                  <a:txBody>
                    <a:bodyPr/>
                    <a:lstStyle/>
                    <a:p>
                      <a:pPr>
                        <a:buNone/>
                      </a:pPr>
                      <a:r>
                        <a:rPr lang="en-US" sz="1500">
                          <a:solidFill>
                            <a:srgbClr val="FFFFFF"/>
                          </a:solidFill>
                          <a:effectLst/>
                        </a:rPr>
                        <a:t>unsafe_ratio</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Proportion of population relying on unsafe water</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855637094"/>
                  </a:ext>
                </a:extLst>
              </a:tr>
              <a:tr h="270851">
                <a:tc>
                  <a:txBody>
                    <a:bodyPr/>
                    <a:lstStyle/>
                    <a:p>
                      <a:pPr>
                        <a:buNone/>
                      </a:pPr>
                      <a:r>
                        <a:rPr lang="en-US" sz="1500">
                          <a:solidFill>
                            <a:srgbClr val="FFFFFF"/>
                          </a:solidFill>
                          <a:effectLst/>
                        </a:rPr>
                        <a:t>water_diversity</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Number of distinct water sources (&gt;0)</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316908952"/>
                  </a:ext>
                </a:extLst>
              </a:tr>
              <a:tr h="503008">
                <a:tc>
                  <a:txBody>
                    <a:bodyPr/>
                    <a:lstStyle/>
                    <a:p>
                      <a:pPr>
                        <a:buNone/>
                      </a:pPr>
                      <a:r>
                        <a:rPr lang="en-US" sz="1500">
                          <a:solidFill>
                            <a:srgbClr val="FFFFFF"/>
                          </a:solidFill>
                          <a:effectLst/>
                        </a:rPr>
                        <a:t>climate_stress</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Proxy for climate stress: nighttime light / population density</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433259037"/>
                  </a:ext>
                </a:extLst>
              </a:tr>
              <a:tr h="503008">
                <a:tc>
                  <a:txBody>
                    <a:bodyPr/>
                    <a:lstStyle/>
                    <a:p>
                      <a:pPr>
                        <a:buNone/>
                      </a:pPr>
                      <a:r>
                        <a:rPr lang="en-US" sz="1500">
                          <a:solidFill>
                            <a:srgbClr val="FFFFFF"/>
                          </a:solidFill>
                          <a:effectLst/>
                        </a:rPr>
                        <a:t>accessibility</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Proxy for accessibility: distance to center normalized by area</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50649798"/>
                  </a:ext>
                </a:extLst>
              </a:tr>
              <a:tr h="503008">
                <a:tc>
                  <a:txBody>
                    <a:bodyPr/>
                    <a:lstStyle/>
                    <a:p>
                      <a:pPr>
                        <a:buNone/>
                      </a:pPr>
                      <a:r>
                        <a:rPr lang="en-US" sz="1500">
                          <a:solidFill>
                            <a:srgbClr val="FFFFFF"/>
                          </a:solidFill>
                          <a:effectLst/>
                        </a:rPr>
                        <a:t>compactness</a:t>
                      </a:r>
                    </a:p>
                  </a:txBody>
                  <a:tcPr marL="18324" marR="18324" marT="9162" marB="9162"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a:solidFill>
                            <a:srgbClr val="FFFFFF"/>
                          </a:solidFill>
                          <a:effectLst/>
                        </a:rPr>
                        <a:t>Shape compactness metric: (PERIMETER² / AREA)</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marL="18324" marR="18324" marT="9162" marB="9162"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dirty="0">
                          <a:solidFill>
                            <a:srgbClr val="FFFFFF"/>
                          </a:solidFill>
                          <a:effectLst/>
                        </a:rPr>
                        <a:t>Engineered</a:t>
                      </a:r>
                    </a:p>
                  </a:txBody>
                  <a:tcPr marL="18324" marR="18324" marT="9162" marB="9162"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47622140"/>
                  </a:ext>
                </a:extLst>
              </a:tr>
            </a:tbl>
          </a:graphicData>
        </a:graphic>
      </p:graphicFrame>
      <p:graphicFrame>
        <p:nvGraphicFramePr>
          <p:cNvPr id="14" name="Table 13">
            <a:extLst>
              <a:ext uri="{FF2B5EF4-FFF2-40B4-BE49-F238E27FC236}">
                <a16:creationId xmlns:a16="http://schemas.microsoft.com/office/drawing/2014/main" id="{2AF19BCA-1794-7335-0C9A-18DF7E3ACB3E}"/>
              </a:ext>
            </a:extLst>
          </p:cNvPr>
          <p:cNvGraphicFramePr>
            <a:graphicFrameLocks noGrp="1"/>
          </p:cNvGraphicFramePr>
          <p:nvPr>
            <p:extLst>
              <p:ext uri="{D42A27DB-BD31-4B8C-83A1-F6EECF244321}">
                <p14:modId xmlns:p14="http://schemas.microsoft.com/office/powerpoint/2010/main" val="269200083"/>
              </p:ext>
            </p:extLst>
          </p:nvPr>
        </p:nvGraphicFramePr>
        <p:xfrm>
          <a:off x="231625" y="7200900"/>
          <a:ext cx="8074175" cy="2973176"/>
        </p:xfrm>
        <a:graphic>
          <a:graphicData uri="http://schemas.openxmlformats.org/drawingml/2006/table">
            <a:tbl>
              <a:tblPr/>
              <a:tblGrid>
                <a:gridCol w="1478711">
                  <a:extLst>
                    <a:ext uri="{9D8B030D-6E8A-4147-A177-3AD203B41FA5}">
                      <a16:colId xmlns:a16="http://schemas.microsoft.com/office/drawing/2014/main" val="2487113695"/>
                    </a:ext>
                  </a:extLst>
                </a:gridCol>
                <a:gridCol w="3450325">
                  <a:extLst>
                    <a:ext uri="{9D8B030D-6E8A-4147-A177-3AD203B41FA5}">
                      <a16:colId xmlns:a16="http://schemas.microsoft.com/office/drawing/2014/main" val="3774912692"/>
                    </a:ext>
                  </a:extLst>
                </a:gridCol>
                <a:gridCol w="1877684">
                  <a:extLst>
                    <a:ext uri="{9D8B030D-6E8A-4147-A177-3AD203B41FA5}">
                      <a16:colId xmlns:a16="http://schemas.microsoft.com/office/drawing/2014/main" val="229863591"/>
                    </a:ext>
                  </a:extLst>
                </a:gridCol>
                <a:gridCol w="1267455">
                  <a:extLst>
                    <a:ext uri="{9D8B030D-6E8A-4147-A177-3AD203B41FA5}">
                      <a16:colId xmlns:a16="http://schemas.microsoft.com/office/drawing/2014/main" val="819924776"/>
                    </a:ext>
                  </a:extLst>
                </a:gridCol>
              </a:tblGrid>
              <a:tr h="235834">
                <a:tc>
                  <a:txBody>
                    <a:bodyPr/>
                    <a:lstStyle/>
                    <a:p>
                      <a:pPr>
                        <a:buNone/>
                      </a:pPr>
                      <a:r>
                        <a:rPr lang="en-US" sz="1500" b="1">
                          <a:solidFill>
                            <a:srgbClr val="FFFFFF"/>
                          </a:solidFill>
                          <a:effectLst/>
                        </a:rPr>
                        <a:t>Feature</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dirty="0">
                          <a:solidFill>
                            <a:srgbClr val="FFFFFF"/>
                          </a:solidFill>
                          <a:effectLst/>
                        </a:rPr>
                        <a:t>Description</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Data Type</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b="1">
                          <a:solidFill>
                            <a:srgbClr val="FFFFFF"/>
                          </a:solidFill>
                          <a:effectLst/>
                        </a:rPr>
                        <a:t>Feature Type</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666154311"/>
                  </a:ext>
                </a:extLst>
              </a:tr>
              <a:tr h="412710">
                <a:tc>
                  <a:txBody>
                    <a:bodyPr/>
                    <a:lstStyle/>
                    <a:p>
                      <a:pPr>
                        <a:buNone/>
                      </a:pPr>
                      <a:r>
                        <a:rPr lang="en-US" sz="1500" dirty="0">
                          <a:solidFill>
                            <a:srgbClr val="FFFFFF"/>
                          </a:solidFill>
                          <a:effectLst/>
                        </a:rPr>
                        <a:t>LGA</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Name of the Local Government Area</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Categorical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4225415337"/>
                  </a:ext>
                </a:extLst>
              </a:tr>
              <a:tr h="412710">
                <a:tc>
                  <a:txBody>
                    <a:bodyPr/>
                    <a:lstStyle/>
                    <a:p>
                      <a:pPr>
                        <a:buNone/>
                      </a:pPr>
                      <a:r>
                        <a:rPr lang="en-US" sz="1500">
                          <a:solidFill>
                            <a:srgbClr val="FFFFFF"/>
                          </a:solidFill>
                          <a:effectLst/>
                        </a:rPr>
                        <a:t>STATE</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Name of the state or region</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Categorical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752335501"/>
                  </a:ext>
                </a:extLst>
              </a:tr>
              <a:tr h="412710">
                <a:tc>
                  <a:txBody>
                    <a:bodyPr/>
                    <a:lstStyle/>
                    <a:p>
                      <a:pPr>
                        <a:buNone/>
                      </a:pPr>
                      <a:r>
                        <a:rPr lang="en-US" sz="1500" dirty="0">
                          <a:solidFill>
                            <a:srgbClr val="FFFFFF"/>
                          </a:solidFill>
                          <a:effectLst/>
                        </a:rPr>
                        <a:t>Borehole</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boreholes available</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2732099777"/>
                  </a:ext>
                </a:extLst>
              </a:tr>
              <a:tr h="589586">
                <a:tc>
                  <a:txBody>
                    <a:bodyPr/>
                    <a:lstStyle/>
                    <a:p>
                      <a:pPr>
                        <a:buNone/>
                      </a:pPr>
                      <a:r>
                        <a:rPr lang="en-US" sz="1500" dirty="0" err="1">
                          <a:solidFill>
                            <a:srgbClr val="FFFFFF"/>
                          </a:solidFill>
                          <a:effectLst/>
                        </a:rPr>
                        <a:t>Don't_Know</a:t>
                      </a:r>
                      <a:endParaRPr lang="en-US" sz="1500" dirty="0">
                        <a:solidFill>
                          <a:srgbClr val="FFFFFF"/>
                        </a:solidFill>
                        <a:effectLst/>
                      </a:endParaRP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dirty="0">
                          <a:solidFill>
                            <a:srgbClr val="FFFFFF"/>
                          </a:solidFill>
                          <a:effectLst/>
                        </a:rPr>
                        <a:t>Count of unknown or unreported water sources</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1111791013"/>
                  </a:ext>
                </a:extLst>
              </a:tr>
              <a:tr h="412710">
                <a:tc>
                  <a:txBody>
                    <a:bodyPr/>
                    <a:lstStyle/>
                    <a:p>
                      <a:pPr>
                        <a:buNone/>
                      </a:pPr>
                      <a:r>
                        <a:rPr lang="en-US" sz="1500">
                          <a:solidFill>
                            <a:srgbClr val="FFFFFF"/>
                          </a:solidFill>
                          <a:effectLst/>
                        </a:rPr>
                        <a:t>Handpump</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Count of handpumps present</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tc>
                  <a:txBody>
                    <a:bodyPr/>
                    <a:lstStyle/>
                    <a:p>
                      <a:pPr>
                        <a:buNone/>
                      </a:pPr>
                      <a:r>
                        <a:rPr lang="en-US" sz="150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6350" cap="flat" cmpd="sng" algn="ctr">
                      <a:solidFill>
                        <a:srgbClr val="E0E5F3"/>
                      </a:solidFill>
                      <a:prstDash val="solid"/>
                      <a:round/>
                      <a:headEnd type="none" w="med" len="med"/>
                      <a:tailEnd type="none" w="med" len="med"/>
                    </a:lnB>
                    <a:noFill/>
                  </a:tcPr>
                </a:tc>
                <a:extLst>
                  <a:ext uri="{0D108BD9-81ED-4DB2-BD59-A6C34878D82A}">
                    <a16:rowId xmlns:a16="http://schemas.microsoft.com/office/drawing/2014/main" val="3325687279"/>
                  </a:ext>
                </a:extLst>
              </a:tr>
              <a:tr h="412710">
                <a:tc>
                  <a:txBody>
                    <a:bodyPr/>
                    <a:lstStyle/>
                    <a:p>
                      <a:pPr>
                        <a:buNone/>
                      </a:pPr>
                      <a:r>
                        <a:rPr lang="en-US" sz="1500">
                          <a:solidFill>
                            <a:srgbClr val="FFFFFF"/>
                          </a:solidFill>
                          <a:effectLst/>
                        </a:rPr>
                        <a:t>Overhead_Tank</a:t>
                      </a:r>
                    </a:p>
                  </a:txBody>
                  <a:tcPr anchor="ctr">
                    <a:lnL w="19050" cap="flat" cmpd="sng" algn="ctr">
                      <a:solidFill>
                        <a:srgbClr val="FFFFFF"/>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a:solidFill>
                            <a:srgbClr val="FFFFFF"/>
                          </a:solidFill>
                          <a:effectLst/>
                        </a:rPr>
                        <a:t>Count of overhead water storage tanks</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a:solidFill>
                            <a:srgbClr val="FFFFFF"/>
                          </a:solidFill>
                          <a:effectLst/>
                        </a:rPr>
                        <a:t>Numerical</a:t>
                      </a:r>
                    </a:p>
                  </a:txBody>
                  <a:tcPr anchor="ctr">
                    <a:lnL w="6350" cap="flat" cmpd="sng" algn="ctr">
                      <a:solidFill>
                        <a:srgbClr val="E0E5F3"/>
                      </a:solidFill>
                      <a:prstDash val="solid"/>
                      <a:round/>
                      <a:headEnd type="none" w="med" len="med"/>
                      <a:tailEnd type="none" w="med" len="med"/>
                    </a:lnL>
                    <a:lnR w="6350" cap="flat" cmpd="sng" algn="ctr">
                      <a:solidFill>
                        <a:srgbClr val="E0E5F3"/>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buNone/>
                      </a:pPr>
                      <a:r>
                        <a:rPr lang="en-US" sz="1500" dirty="0">
                          <a:solidFill>
                            <a:srgbClr val="FFFFFF"/>
                          </a:solidFill>
                          <a:effectLst/>
                        </a:rPr>
                        <a:t>Original</a:t>
                      </a:r>
                    </a:p>
                  </a:txBody>
                  <a:tcPr anchor="ctr">
                    <a:lnL w="6350" cap="flat" cmpd="sng" algn="ctr">
                      <a:solidFill>
                        <a:srgbClr val="E0E5F3"/>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E0E5F3"/>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540476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EC2DA6-0C06-EC2D-9B49-A3310B68E4B1}"/>
              </a:ext>
            </a:extLst>
          </p:cNvPr>
          <p:cNvSpPr/>
          <p:nvPr/>
        </p:nvSpPr>
        <p:spPr>
          <a:xfrm>
            <a:off x="228600" y="2498324"/>
            <a:ext cx="2988750" cy="7217175"/>
          </a:xfrm>
          <a:prstGeom prst="rect">
            <a:avLst/>
          </a:prstGeom>
          <a:solidFill>
            <a:srgbClr val="68C5FA"/>
          </a:solidFill>
          <a:ln>
            <a:solidFill>
              <a:srgbClr val="68C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EB254795-036F-2343-CC7C-BB2E366BA852}"/>
              </a:ext>
            </a:extLst>
          </p:cNvPr>
          <p:cNvSpPr/>
          <p:nvPr/>
        </p:nvSpPr>
        <p:spPr>
          <a:xfrm>
            <a:off x="838201" y="2552700"/>
            <a:ext cx="10744199" cy="7162800"/>
          </a:xfrm>
          <a:custGeom>
            <a:avLst/>
            <a:gdLst/>
            <a:ahLst/>
            <a:cxnLst/>
            <a:rect l="l" t="t" r="r" b="b"/>
            <a:pathLst>
              <a:path w="1307584" h="659454">
                <a:moveTo>
                  <a:pt x="1104384" y="0"/>
                </a:moveTo>
                <a:lnTo>
                  <a:pt x="0" y="0"/>
                </a:lnTo>
                <a:lnTo>
                  <a:pt x="203200" y="659454"/>
                </a:lnTo>
                <a:lnTo>
                  <a:pt x="1307584" y="659454"/>
                </a:lnTo>
                <a:lnTo>
                  <a:pt x="1104384" y="0"/>
                </a:lnTo>
                <a:close/>
              </a:path>
            </a:pathLst>
          </a:custGeom>
          <a:solidFill>
            <a:srgbClr val="68C5FA"/>
          </a:solidFill>
        </p:spPr>
        <p:txBody>
          <a:bodyPr/>
          <a:lstStyle/>
          <a:p>
            <a:endParaRPr lang="en-US" dirty="0"/>
          </a:p>
        </p:txBody>
      </p:sp>
      <p:sp>
        <p:nvSpPr>
          <p:cNvPr id="2" name="TextBox 2"/>
          <p:cNvSpPr txBox="1"/>
          <p:nvPr/>
        </p:nvSpPr>
        <p:spPr>
          <a:xfrm>
            <a:off x="4270976" y="870535"/>
            <a:ext cx="10359003" cy="1098550"/>
          </a:xfrm>
          <a:prstGeom prst="rect">
            <a:avLst/>
          </a:prstGeom>
        </p:spPr>
        <p:txBody>
          <a:bodyPr lIns="0" tIns="0" rIns="0" bIns="0" rtlCol="0" anchor="t">
            <a:spAutoFit/>
          </a:bodyPr>
          <a:lstStyle/>
          <a:p>
            <a:pPr algn="l">
              <a:lnSpc>
                <a:spcPts val="8749"/>
              </a:lnSpc>
            </a:pPr>
            <a:r>
              <a:rPr lang="en-US" sz="6999" b="1" spc="-174">
                <a:solidFill>
                  <a:srgbClr val="6FC5F6"/>
                </a:solidFill>
                <a:latin typeface="Gotham Heavy"/>
                <a:ea typeface="Gotham Heavy"/>
                <a:cs typeface="Gotham Heavy"/>
                <a:sym typeface="Gotham Heavy"/>
              </a:rPr>
              <a:t>DATA </a:t>
            </a:r>
            <a:r>
              <a:rPr lang="en-US" sz="6999" b="1" spc="-174">
                <a:solidFill>
                  <a:srgbClr val="FFFFFF"/>
                </a:solidFill>
                <a:latin typeface="Gotham Heavy"/>
                <a:ea typeface="Gotham Heavy"/>
                <a:cs typeface="Gotham Heavy"/>
                <a:sym typeface="Gotham Heavy"/>
              </a:rPr>
              <a:t>PREPROCESSING</a:t>
            </a:r>
          </a:p>
        </p:txBody>
      </p:sp>
      <p:grpSp>
        <p:nvGrpSpPr>
          <p:cNvPr id="3" name="Group 3"/>
          <p:cNvGrpSpPr/>
          <p:nvPr/>
        </p:nvGrpSpPr>
        <p:grpSpPr>
          <a:xfrm>
            <a:off x="10591800" y="3390900"/>
            <a:ext cx="7411855" cy="5105400"/>
            <a:chOff x="0" y="0"/>
            <a:chExt cx="1269644" cy="653098"/>
          </a:xfrm>
        </p:grpSpPr>
        <p:sp>
          <p:nvSpPr>
            <p:cNvPr id="4" name="Freeform 4"/>
            <p:cNvSpPr/>
            <p:nvPr/>
          </p:nvSpPr>
          <p:spPr>
            <a:xfrm>
              <a:off x="0" y="0"/>
              <a:ext cx="1269644" cy="653098"/>
            </a:xfrm>
            <a:custGeom>
              <a:avLst/>
              <a:gdLst/>
              <a:ahLst/>
              <a:cxnLst/>
              <a:rect l="l" t="t" r="r" b="b"/>
              <a:pathLst>
                <a:path w="1269644" h="653098">
                  <a:moveTo>
                    <a:pt x="1066444" y="0"/>
                  </a:moveTo>
                  <a:lnTo>
                    <a:pt x="0" y="0"/>
                  </a:lnTo>
                  <a:lnTo>
                    <a:pt x="203200" y="653098"/>
                  </a:lnTo>
                  <a:lnTo>
                    <a:pt x="1269644" y="653098"/>
                  </a:lnTo>
                  <a:lnTo>
                    <a:pt x="1066444" y="0"/>
                  </a:lnTo>
                  <a:close/>
                </a:path>
              </a:pathLst>
            </a:custGeom>
            <a:blipFill>
              <a:blip r:embed="rId3"/>
              <a:stretch>
                <a:fillRect t="-14882" b="-14882"/>
              </a:stretch>
            </a:blipFill>
            <a:ln w="238125" cap="sq">
              <a:solidFill>
                <a:srgbClr val="6FC5F6"/>
              </a:solidFill>
              <a:prstDash val="solid"/>
              <a:miter/>
            </a:ln>
          </p:spPr>
          <p:txBody>
            <a:bodyPr/>
            <a:lstStyle/>
            <a:p>
              <a:endParaRPr lang="en-US"/>
            </a:p>
          </p:txBody>
        </p:sp>
      </p:grpSp>
      <p:sp>
        <p:nvSpPr>
          <p:cNvPr id="5" name="Freeform 5"/>
          <p:cNvSpPr/>
          <p:nvPr/>
        </p:nvSpPr>
        <p:spPr>
          <a:xfrm flipH="1" flipV="1">
            <a:off x="-1" y="623257"/>
            <a:ext cx="2949860" cy="1412503"/>
          </a:xfrm>
          <a:custGeom>
            <a:avLst/>
            <a:gdLst/>
            <a:ahLst/>
            <a:cxnLst/>
            <a:rect l="l" t="t" r="r" b="b"/>
            <a:pathLst>
              <a:path w="4232219" h="1412503">
                <a:moveTo>
                  <a:pt x="4232219" y="1412503"/>
                </a:moveTo>
                <a:lnTo>
                  <a:pt x="0" y="1412503"/>
                </a:lnTo>
                <a:lnTo>
                  <a:pt x="0" y="0"/>
                </a:lnTo>
                <a:lnTo>
                  <a:pt x="4232219" y="0"/>
                </a:lnTo>
                <a:lnTo>
                  <a:pt x="4232219" y="1412503"/>
                </a:lnTo>
                <a:close/>
              </a:path>
            </a:pathLst>
          </a:custGeom>
          <a:blipFill>
            <a:blip r:embed="rId4">
              <a:extLst>
                <a:ext uri="{96DAC541-7B7A-43D3-8B79-37D633B846F1}">
                  <asvg:svgBlip xmlns:asvg="http://schemas.microsoft.com/office/drawing/2016/SVG/main" r:embed="rId5"/>
                </a:ext>
              </a:extLst>
            </a:blip>
            <a:stretch>
              <a:fillRect r="-43472"/>
            </a:stretch>
          </a:blipFill>
        </p:spPr>
        <p:txBody>
          <a:bodyPr/>
          <a:lstStyle/>
          <a:p>
            <a:endParaRPr lang="en-US"/>
          </a:p>
        </p:txBody>
      </p:sp>
      <p:sp>
        <p:nvSpPr>
          <p:cNvPr id="9" name="TextBox 9"/>
          <p:cNvSpPr txBox="1"/>
          <p:nvPr/>
        </p:nvSpPr>
        <p:spPr>
          <a:xfrm>
            <a:off x="501673" y="2705100"/>
            <a:ext cx="9709127" cy="6731715"/>
          </a:xfrm>
          <a:prstGeom prst="rect">
            <a:avLst/>
          </a:prstGeom>
        </p:spPr>
        <p:txBody>
          <a:bodyPr wrap="square" lIns="0" tIns="0" rIns="0" bIns="0" rtlCol="0" anchor="t">
            <a:spAutoFit/>
          </a:bodyPr>
          <a:lstStyle/>
          <a:p>
            <a:pPr algn="l">
              <a:lnSpc>
                <a:spcPts val="3080"/>
              </a:lnSpc>
            </a:pPr>
            <a:r>
              <a:rPr lang="en-US" sz="2200" b="1" dirty="0">
                <a:solidFill>
                  <a:srgbClr val="012157"/>
                </a:solidFill>
                <a:latin typeface="Open Sans Bold"/>
                <a:ea typeface="Open Sans Bold"/>
                <a:cs typeface="Open Sans Bold"/>
                <a:sym typeface="Open Sans Bold"/>
              </a:rPr>
              <a:t>Steps Taken:</a:t>
            </a:r>
          </a:p>
          <a:p>
            <a:pPr marL="474984" lvl="1" indent="-237492" algn="l">
              <a:lnSpc>
                <a:spcPts val="3080"/>
              </a:lnSpc>
              <a:buAutoNum type="arabicPeriod"/>
            </a:pPr>
            <a:r>
              <a:rPr lang="en-US" sz="2200" dirty="0">
                <a:solidFill>
                  <a:srgbClr val="012157"/>
                </a:solidFill>
                <a:latin typeface="Open Sans"/>
                <a:ea typeface="Open Sans"/>
                <a:cs typeface="Open Sans"/>
                <a:sym typeface="Open Sans"/>
              </a:rPr>
              <a:t>Column Cleaning: Dropped irrelevant identifiers and empty columns; standardized column names.</a:t>
            </a:r>
          </a:p>
          <a:p>
            <a:pPr marL="474984" lvl="1" indent="-237492" algn="l">
              <a:lnSpc>
                <a:spcPts val="3080"/>
              </a:lnSpc>
              <a:buAutoNum type="arabicPeriod"/>
            </a:pPr>
            <a:r>
              <a:rPr lang="en-US" sz="2200" dirty="0">
                <a:solidFill>
                  <a:srgbClr val="012157"/>
                </a:solidFill>
                <a:latin typeface="Open Sans"/>
                <a:ea typeface="Open Sans"/>
                <a:cs typeface="Open Sans"/>
                <a:sym typeface="Open Sans"/>
              </a:rPr>
              <a:t>Duplicate Handling: Verified and removed duplicates (none found).</a:t>
            </a:r>
          </a:p>
          <a:p>
            <a:pPr marL="474984" lvl="1" indent="-237492" algn="l">
              <a:lnSpc>
                <a:spcPts val="3080"/>
              </a:lnSpc>
              <a:buAutoNum type="arabicPeriod"/>
            </a:pPr>
            <a:r>
              <a:rPr lang="en-US" sz="2200" dirty="0">
                <a:solidFill>
                  <a:srgbClr val="012157"/>
                </a:solidFill>
                <a:latin typeface="Open Sans"/>
                <a:ea typeface="Open Sans"/>
                <a:cs typeface="Open Sans"/>
                <a:sym typeface="Open Sans"/>
              </a:rPr>
              <a:t>Outlier Treatment: Applied </a:t>
            </a:r>
            <a:r>
              <a:rPr lang="en-US" sz="2200" dirty="0" err="1">
                <a:solidFill>
                  <a:srgbClr val="012157"/>
                </a:solidFill>
                <a:latin typeface="Open Sans"/>
                <a:ea typeface="Open Sans"/>
                <a:cs typeface="Open Sans"/>
                <a:sym typeface="Open Sans"/>
              </a:rPr>
              <a:t>Winsorization</a:t>
            </a:r>
            <a:r>
              <a:rPr lang="en-US" sz="2200" dirty="0">
                <a:solidFill>
                  <a:srgbClr val="012157"/>
                </a:solidFill>
                <a:latin typeface="Open Sans"/>
                <a:ea typeface="Open Sans"/>
                <a:cs typeface="Open Sans"/>
                <a:sym typeface="Open Sans"/>
              </a:rPr>
              <a:t> (10% lower/upper) on numerical features to cap extreme values while retaining all records.</a:t>
            </a:r>
          </a:p>
          <a:p>
            <a:pPr marL="474984" lvl="1" indent="-237492" algn="l">
              <a:lnSpc>
                <a:spcPts val="3080"/>
              </a:lnSpc>
              <a:buAutoNum type="arabicPeriod"/>
            </a:pPr>
            <a:r>
              <a:rPr lang="en-US" sz="2200" dirty="0" err="1">
                <a:solidFill>
                  <a:srgbClr val="012157"/>
                </a:solidFill>
                <a:latin typeface="Open Sans"/>
                <a:ea typeface="Open Sans"/>
                <a:cs typeface="Open Sans"/>
                <a:sym typeface="Open Sans"/>
              </a:rPr>
              <a:t>GeoDataFrame</a:t>
            </a:r>
            <a:r>
              <a:rPr lang="en-US" sz="2200" dirty="0">
                <a:solidFill>
                  <a:srgbClr val="012157"/>
                </a:solidFill>
                <a:latin typeface="Open Sans"/>
                <a:ea typeface="Open Sans"/>
                <a:cs typeface="Open Sans"/>
                <a:sym typeface="Open Sans"/>
              </a:rPr>
              <a:t> Conversion: Transformed dataset into a </a:t>
            </a:r>
            <a:r>
              <a:rPr lang="en-US" sz="2200" dirty="0" err="1">
                <a:solidFill>
                  <a:srgbClr val="012157"/>
                </a:solidFill>
                <a:latin typeface="Open Sans"/>
                <a:ea typeface="Open Sans"/>
                <a:cs typeface="Open Sans"/>
                <a:sym typeface="Open Sans"/>
              </a:rPr>
              <a:t>GeoDataFrame</a:t>
            </a:r>
            <a:r>
              <a:rPr lang="en-US" sz="2200" dirty="0">
                <a:solidFill>
                  <a:srgbClr val="012157"/>
                </a:solidFill>
                <a:latin typeface="Open Sans"/>
                <a:ea typeface="Open Sans"/>
                <a:cs typeface="Open Sans"/>
                <a:sym typeface="Open Sans"/>
              </a:rPr>
              <a:t> for spatial analysis and distance-based feature engineering.</a:t>
            </a:r>
          </a:p>
          <a:p>
            <a:pPr marL="474984" lvl="1" indent="-237492" algn="l">
              <a:lnSpc>
                <a:spcPts val="3080"/>
              </a:lnSpc>
              <a:buAutoNum type="arabicPeriod"/>
            </a:pPr>
            <a:r>
              <a:rPr lang="en-US" sz="2200" dirty="0">
                <a:solidFill>
                  <a:srgbClr val="012157"/>
                </a:solidFill>
                <a:latin typeface="Open Sans"/>
                <a:ea typeface="Open Sans"/>
                <a:cs typeface="Open Sans"/>
                <a:sym typeface="Open Sans"/>
              </a:rPr>
              <a:t>Feature Engineering: Created new indicators such as:</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Population density (Population / Area)</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Safe vs. unsafe water ratios</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Water source diversity</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Climate stress (Nighttime mean / </a:t>
            </a:r>
            <a:r>
              <a:rPr lang="en-US" sz="2200" dirty="0" err="1">
                <a:solidFill>
                  <a:srgbClr val="012157"/>
                </a:solidFill>
                <a:latin typeface="Open Sans"/>
                <a:ea typeface="Open Sans"/>
                <a:cs typeface="Open Sans"/>
                <a:sym typeface="Open Sans"/>
              </a:rPr>
              <a:t>pop_density</a:t>
            </a:r>
            <a:r>
              <a:rPr lang="en-US" sz="2200" dirty="0">
                <a:solidFill>
                  <a:srgbClr val="012157"/>
                </a:solidFill>
                <a:latin typeface="Open Sans"/>
                <a:ea typeface="Open Sans"/>
                <a:cs typeface="Open Sans"/>
                <a:sym typeface="Open Sans"/>
              </a:rPr>
              <a:t>)</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Accessibility (Distance to state centroid / Area)</a:t>
            </a:r>
          </a:p>
          <a:p>
            <a:pPr marL="949969" lvl="2" indent="-316656" algn="l">
              <a:lnSpc>
                <a:spcPts val="3080"/>
              </a:lnSpc>
              <a:buFont typeface="Arial"/>
              <a:buChar char="⚬"/>
            </a:pPr>
            <a:r>
              <a:rPr lang="en-US" sz="2200" dirty="0">
                <a:solidFill>
                  <a:srgbClr val="012157"/>
                </a:solidFill>
                <a:latin typeface="Open Sans"/>
                <a:ea typeface="Open Sans"/>
                <a:cs typeface="Open Sans"/>
                <a:sym typeface="Open Sans"/>
              </a:rPr>
              <a:t>Compactness (Perimeter² / Area)</a:t>
            </a:r>
          </a:p>
          <a:p>
            <a:pPr algn="l">
              <a:lnSpc>
                <a:spcPts val="3080"/>
              </a:lnSpc>
            </a:pPr>
            <a:r>
              <a:rPr lang="en-US" sz="2200" dirty="0">
                <a:solidFill>
                  <a:srgbClr val="012157"/>
                </a:solidFill>
                <a:latin typeface="Open Sans"/>
                <a:ea typeface="Open Sans"/>
                <a:cs typeface="Open Sans"/>
                <a:sym typeface="Open Sans"/>
              </a:rPr>
              <a:t>Outcome: Clean, enriched, and spatially-aware dataset ready for exploratory analysis and modeling</a:t>
            </a:r>
          </a:p>
        </p:txBody>
      </p:sp>
      <p:sp>
        <p:nvSpPr>
          <p:cNvPr id="10" name="Freeform 10"/>
          <p:cNvSpPr/>
          <p:nvPr/>
        </p:nvSpPr>
        <p:spPr>
          <a:xfrm flipH="1">
            <a:off x="15299250" y="0"/>
            <a:ext cx="2988750" cy="2498325"/>
          </a:xfrm>
          <a:custGeom>
            <a:avLst/>
            <a:gdLst/>
            <a:ahLst/>
            <a:cxnLst/>
            <a:rect l="l" t="t" r="r" b="b"/>
            <a:pathLst>
              <a:path w="3182320" h="2665193">
                <a:moveTo>
                  <a:pt x="3182320" y="0"/>
                </a:moveTo>
                <a:lnTo>
                  <a:pt x="0" y="0"/>
                </a:lnTo>
                <a:lnTo>
                  <a:pt x="0" y="2665193"/>
                </a:lnTo>
                <a:lnTo>
                  <a:pt x="3182320" y="2665193"/>
                </a:lnTo>
                <a:lnTo>
                  <a:pt x="3182320" y="0"/>
                </a:lnTo>
                <a:close/>
              </a:path>
            </a:pathLst>
          </a:custGeom>
          <a:blipFill>
            <a:blip r:embed="rId6">
              <a:extLst>
                <a:ext uri="{96DAC541-7B7A-43D3-8B79-37D633B846F1}">
                  <asvg:svgBlip xmlns:asvg="http://schemas.microsoft.com/office/drawing/2016/SVG/main" r:embed="rId7"/>
                </a:ext>
              </a:extLst>
            </a:blip>
            <a:stretch>
              <a:fillRect l="-6477" t="-6679" b="1"/>
            </a:stretch>
          </a:blipFill>
        </p:spPr>
        <p:txBody>
          <a:bodyPr/>
          <a:lstStyle/>
          <a:p>
            <a:endParaRPr lang="en-US"/>
          </a:p>
        </p:txBody>
      </p:sp>
      <p:sp>
        <p:nvSpPr>
          <p:cNvPr id="18" name="Rectangle 17">
            <a:extLst>
              <a:ext uri="{FF2B5EF4-FFF2-40B4-BE49-F238E27FC236}">
                <a16:creationId xmlns:a16="http://schemas.microsoft.com/office/drawing/2014/main" id="{34F0AD9E-7A92-061A-4D93-A97CE910552D}"/>
              </a:ext>
            </a:extLst>
          </p:cNvPr>
          <p:cNvSpPr/>
          <p:nvPr/>
        </p:nvSpPr>
        <p:spPr>
          <a:xfrm>
            <a:off x="76200" y="2171700"/>
            <a:ext cx="10896600" cy="371475"/>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588BED9-D27A-B2DD-C417-A6CFAB909862}"/>
              </a:ext>
            </a:extLst>
          </p:cNvPr>
          <p:cNvSpPr/>
          <p:nvPr/>
        </p:nvSpPr>
        <p:spPr>
          <a:xfrm>
            <a:off x="152400" y="9648825"/>
            <a:ext cx="11887200" cy="371475"/>
          </a:xfrm>
          <a:prstGeom prst="rect">
            <a:avLst/>
          </a:prstGeom>
          <a:solidFill>
            <a:srgbClr val="012157"/>
          </a:solidFill>
          <a:ln>
            <a:solidFill>
              <a:srgbClr val="0121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2396028" cy="1929755"/>
          </a:xfrm>
          <a:custGeom>
            <a:avLst/>
            <a:gdLst/>
            <a:ahLst/>
            <a:cxnLst/>
            <a:rect l="l" t="t" r="r" b="b"/>
            <a:pathLst>
              <a:path w="2457893" h="2058485">
                <a:moveTo>
                  <a:pt x="0" y="0"/>
                </a:moveTo>
                <a:lnTo>
                  <a:pt x="2457893" y="0"/>
                </a:lnTo>
                <a:lnTo>
                  <a:pt x="2457893" y="2058485"/>
                </a:lnTo>
                <a:lnTo>
                  <a:pt x="0" y="2058485"/>
                </a:lnTo>
                <a:lnTo>
                  <a:pt x="0" y="0"/>
                </a:lnTo>
                <a:close/>
              </a:path>
            </a:pathLst>
          </a:custGeom>
          <a:blipFill>
            <a:blip r:embed="rId2">
              <a:extLst>
                <a:ext uri="{96DAC541-7B7A-43D3-8B79-37D633B846F1}">
                  <asvg:svgBlip xmlns:asvg="http://schemas.microsoft.com/office/drawing/2016/SVG/main" r:embed="rId3"/>
                </a:ext>
              </a:extLst>
            </a:blip>
            <a:stretch>
              <a:fillRect l="-2582" t="-6670" b="-1"/>
            </a:stretch>
          </a:blipFill>
        </p:spPr>
        <p:txBody>
          <a:bodyPr/>
          <a:lstStyle/>
          <a:p>
            <a:endParaRPr lang="en-US"/>
          </a:p>
        </p:txBody>
      </p:sp>
      <p:sp>
        <p:nvSpPr>
          <p:cNvPr id="3" name="Freeform 3"/>
          <p:cNvSpPr/>
          <p:nvPr/>
        </p:nvSpPr>
        <p:spPr>
          <a:xfrm>
            <a:off x="11117577" y="1369180"/>
            <a:ext cx="6863964" cy="8662706"/>
          </a:xfrm>
          <a:custGeom>
            <a:avLst/>
            <a:gdLst/>
            <a:ahLst/>
            <a:cxnLst/>
            <a:rect l="l" t="t" r="r" b="b"/>
            <a:pathLst>
              <a:path w="6863964" h="8662706">
                <a:moveTo>
                  <a:pt x="0" y="0"/>
                </a:moveTo>
                <a:lnTo>
                  <a:pt x="6863964" y="0"/>
                </a:lnTo>
                <a:lnTo>
                  <a:pt x="6863964" y="8662706"/>
                </a:lnTo>
                <a:lnTo>
                  <a:pt x="0" y="866270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2027919" y="248405"/>
            <a:ext cx="15953622" cy="1025525"/>
          </a:xfrm>
          <a:prstGeom prst="rect">
            <a:avLst/>
          </a:prstGeom>
        </p:spPr>
        <p:txBody>
          <a:bodyPr lIns="0" tIns="0" rIns="0" bIns="0" rtlCol="0" anchor="t">
            <a:spAutoFit/>
          </a:bodyPr>
          <a:lstStyle/>
          <a:p>
            <a:pPr algn="ctr">
              <a:lnSpc>
                <a:spcPts val="8125"/>
              </a:lnSpc>
            </a:pPr>
            <a:r>
              <a:rPr lang="en-US" sz="6500" b="1" spc="-162">
                <a:solidFill>
                  <a:srgbClr val="6FC5F6"/>
                </a:solidFill>
                <a:latin typeface="Gotham Bold"/>
                <a:ea typeface="Gotham Bold"/>
                <a:cs typeface="Gotham Bold"/>
                <a:sym typeface="Gotham Bold"/>
              </a:rPr>
              <a:t>EXPLORATORY DATA ANALYSIS</a:t>
            </a:r>
          </a:p>
        </p:txBody>
      </p:sp>
      <p:sp>
        <p:nvSpPr>
          <p:cNvPr id="5" name="TextBox 5"/>
          <p:cNvSpPr txBox="1"/>
          <p:nvPr/>
        </p:nvSpPr>
        <p:spPr>
          <a:xfrm>
            <a:off x="230482" y="2472846"/>
            <a:ext cx="10726909" cy="7004050"/>
          </a:xfrm>
          <a:prstGeom prst="rect">
            <a:avLst/>
          </a:prstGeom>
        </p:spPr>
        <p:txBody>
          <a:bodyPr lIns="0" tIns="0" rIns="0" bIns="0" rtlCol="0" anchor="t">
            <a:spAutoFit/>
          </a:bodyPr>
          <a:lstStyle/>
          <a:p>
            <a:pPr algn="l">
              <a:lnSpc>
                <a:spcPts val="3500"/>
              </a:lnSpc>
            </a:pPr>
            <a:r>
              <a:rPr lang="en-US" sz="2500" b="1">
                <a:solidFill>
                  <a:srgbClr val="FFFFFF"/>
                </a:solidFill>
                <a:latin typeface="Open Sans Bold"/>
                <a:ea typeface="Open Sans Bold"/>
                <a:cs typeface="Open Sans Bold"/>
                <a:sym typeface="Open Sans Bold"/>
              </a:rPr>
              <a:t>OUTLIER DETECTION FOR ORIGINAL FEATURES: Histogram Subplots</a:t>
            </a:r>
          </a:p>
          <a:p>
            <a:pPr algn="l">
              <a:lnSpc>
                <a:spcPts val="3500"/>
              </a:lnSpc>
            </a:pPr>
            <a:endParaRPr lang="en-US" sz="2500" b="1">
              <a:solidFill>
                <a:srgbClr val="FFFFFF"/>
              </a:solidFill>
              <a:latin typeface="Open Sans Bold"/>
              <a:ea typeface="Open Sans Bold"/>
              <a:cs typeface="Open Sans Bold"/>
              <a:sym typeface="Open Sans Bold"/>
            </a:endParaRPr>
          </a:p>
          <a:p>
            <a:pPr algn="l">
              <a:lnSpc>
                <a:spcPts val="3500"/>
              </a:lnSpc>
            </a:pPr>
            <a:r>
              <a:rPr lang="en-US" sz="2500">
                <a:solidFill>
                  <a:srgbClr val="68C5FA"/>
                </a:solidFill>
                <a:latin typeface="Open Sans"/>
                <a:ea typeface="Open Sans"/>
                <a:cs typeface="Open Sans"/>
                <a:sym typeface="Open Sans"/>
              </a:rPr>
              <a:t>The histogram subplots of the original numerical features reveal a range of distribution patterns indicative of potential outliers. Many features, such as "Don't Know," "Unimproved," "Unprotected Spring," and "Average_Nighttime_mean," exhibit heavy-tailed distributions, showing extreme values that could disproportionately influence the mean. Several variables exhibit multimodal distributions, indicating the presence of distinct subgroups within the data, while most features display varying degrees of skewness, highlighting asymmetry and potential data imbalance. Additionally, some features, like "Rainwater_Harvesting_System" and "Unimproved_Rainwater_Harvesting_System," have sparse data, which may reflect either low occurrence or collection gaps. Overall, these patterns indicate that a robust outlier handling method is necessary to accurately model the data and account for its complexities.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a:off x="0" y="0"/>
            <a:ext cx="2396028" cy="1929755"/>
          </a:xfrm>
          <a:custGeom>
            <a:avLst/>
            <a:gdLst/>
            <a:ahLst/>
            <a:cxnLst/>
            <a:rect l="l" t="t" r="r" b="b"/>
            <a:pathLst>
              <a:path w="2457893" h="2058485">
                <a:moveTo>
                  <a:pt x="0" y="0"/>
                </a:moveTo>
                <a:lnTo>
                  <a:pt x="2457893" y="0"/>
                </a:lnTo>
                <a:lnTo>
                  <a:pt x="2457893" y="2058485"/>
                </a:lnTo>
                <a:lnTo>
                  <a:pt x="0" y="2058485"/>
                </a:lnTo>
                <a:lnTo>
                  <a:pt x="0" y="0"/>
                </a:lnTo>
                <a:close/>
              </a:path>
            </a:pathLst>
          </a:custGeom>
          <a:blipFill>
            <a:blip r:embed="rId2">
              <a:extLst>
                <a:ext uri="{96DAC541-7B7A-43D3-8B79-37D633B846F1}">
                  <asvg:svgBlip xmlns:asvg="http://schemas.microsoft.com/office/drawing/2016/SVG/main" r:embed="rId3"/>
                </a:ext>
              </a:extLst>
            </a:blip>
            <a:stretch>
              <a:fillRect l="-2582" t="-6670" b="-1"/>
            </a:stretch>
          </a:blipFill>
        </p:spPr>
        <p:txBody>
          <a:bodyPr/>
          <a:lstStyle/>
          <a:p>
            <a:endParaRPr lang="en-US"/>
          </a:p>
        </p:txBody>
      </p:sp>
      <p:sp>
        <p:nvSpPr>
          <p:cNvPr id="3" name="Freeform 3"/>
          <p:cNvSpPr/>
          <p:nvPr/>
        </p:nvSpPr>
        <p:spPr>
          <a:xfrm>
            <a:off x="12853726" y="5366522"/>
            <a:ext cx="5055072" cy="4213134"/>
          </a:xfrm>
          <a:custGeom>
            <a:avLst/>
            <a:gdLst/>
            <a:ahLst/>
            <a:cxnLst/>
            <a:rect l="l" t="t" r="r" b="b"/>
            <a:pathLst>
              <a:path w="5055072" h="4213134">
                <a:moveTo>
                  <a:pt x="0" y="0"/>
                </a:moveTo>
                <a:lnTo>
                  <a:pt x="5055072" y="0"/>
                </a:lnTo>
                <a:lnTo>
                  <a:pt x="5055072" y="4213134"/>
                </a:lnTo>
                <a:lnTo>
                  <a:pt x="0" y="4213134"/>
                </a:lnTo>
                <a:lnTo>
                  <a:pt x="0" y="0"/>
                </a:lnTo>
                <a:close/>
              </a:path>
            </a:pathLst>
          </a:custGeom>
          <a:blipFill>
            <a:blip r:embed="rId4"/>
            <a:stretch>
              <a:fillRect l="-93824"/>
            </a:stretch>
          </a:blipFill>
        </p:spPr>
        <p:txBody>
          <a:bodyPr/>
          <a:lstStyle/>
          <a:p>
            <a:endParaRPr lang="en-US"/>
          </a:p>
        </p:txBody>
      </p:sp>
      <p:sp>
        <p:nvSpPr>
          <p:cNvPr id="4" name="Freeform 4"/>
          <p:cNvSpPr/>
          <p:nvPr/>
        </p:nvSpPr>
        <p:spPr>
          <a:xfrm>
            <a:off x="12853726" y="786213"/>
            <a:ext cx="5055072" cy="4432999"/>
          </a:xfrm>
          <a:custGeom>
            <a:avLst/>
            <a:gdLst/>
            <a:ahLst/>
            <a:cxnLst/>
            <a:rect l="l" t="t" r="r" b="b"/>
            <a:pathLst>
              <a:path w="5055072" h="4432999">
                <a:moveTo>
                  <a:pt x="0" y="0"/>
                </a:moveTo>
                <a:lnTo>
                  <a:pt x="5055072" y="0"/>
                </a:lnTo>
                <a:lnTo>
                  <a:pt x="5055072" y="4432998"/>
                </a:lnTo>
                <a:lnTo>
                  <a:pt x="0" y="4432998"/>
                </a:lnTo>
                <a:lnTo>
                  <a:pt x="0" y="0"/>
                </a:lnTo>
                <a:close/>
              </a:path>
            </a:pathLst>
          </a:custGeom>
          <a:blipFill>
            <a:blip r:embed="rId4"/>
            <a:stretch>
              <a:fillRect r="-104143"/>
            </a:stretch>
          </a:blipFill>
        </p:spPr>
        <p:txBody>
          <a:bodyPr/>
          <a:lstStyle/>
          <a:p>
            <a:endParaRPr lang="en-US"/>
          </a:p>
        </p:txBody>
      </p:sp>
      <p:sp>
        <p:nvSpPr>
          <p:cNvPr id="5" name="TextBox 5"/>
          <p:cNvSpPr txBox="1"/>
          <p:nvPr/>
        </p:nvSpPr>
        <p:spPr>
          <a:xfrm>
            <a:off x="669269" y="2128520"/>
            <a:ext cx="11930496" cy="7698740"/>
          </a:xfrm>
          <a:prstGeom prst="rect">
            <a:avLst/>
          </a:prstGeom>
        </p:spPr>
        <p:txBody>
          <a:bodyPr lIns="0" tIns="0" rIns="0" bIns="0" rtlCol="0" anchor="t">
            <a:spAutoFit/>
          </a:bodyPr>
          <a:lstStyle/>
          <a:p>
            <a:pPr algn="l">
              <a:lnSpc>
                <a:spcPts val="4060"/>
              </a:lnSpc>
            </a:pPr>
            <a:r>
              <a:rPr lang="en-US" sz="2900">
                <a:solidFill>
                  <a:srgbClr val="68C5FA"/>
                </a:solidFill>
                <a:latin typeface="Open Sans"/>
                <a:ea typeface="Open Sans"/>
                <a:cs typeface="Open Sans"/>
                <a:sym typeface="Open Sans"/>
              </a:rPr>
              <a:t>The comparison of population data before and after Winsorization highlights the effectiveness of this technique in mitigating the influence of extreme values. Initially, the distribution was heavily right-skewed, with numerous large outliers pulling the median downward and distorting the overall spread. After applying 10% Winsorization, these extreme values were capped at the 10th and 90th percentiles, substantially reducing visible outliers and producing a more balanced, less skewed distribution. The adjustment also brought the median closer to the box center, reflecting improved symmetry, and lowered the apparent maximum value in line with the capping threshold. Overall, Winsorization transformed the data into a more robust form by limiting the disproportionate impact of extreme values, making it more suitable for statistical analysis and modeling while still preserving the underlying structure of the population distribution.</a:t>
            </a:r>
          </a:p>
        </p:txBody>
      </p:sp>
      <p:sp>
        <p:nvSpPr>
          <p:cNvPr id="6" name="TextBox 6"/>
          <p:cNvSpPr txBox="1"/>
          <p:nvPr/>
        </p:nvSpPr>
        <p:spPr>
          <a:xfrm>
            <a:off x="1615455" y="1111272"/>
            <a:ext cx="10984310" cy="356235"/>
          </a:xfrm>
          <a:prstGeom prst="rect">
            <a:avLst/>
          </a:prstGeom>
        </p:spPr>
        <p:txBody>
          <a:bodyPr lIns="0" tIns="0" rIns="0" bIns="0" rtlCol="0" anchor="t">
            <a:spAutoFit/>
          </a:bodyPr>
          <a:lstStyle/>
          <a:p>
            <a:pPr algn="ctr">
              <a:lnSpc>
                <a:spcPts val="2939"/>
              </a:lnSpc>
              <a:spcBef>
                <a:spcPct val="0"/>
              </a:spcBef>
            </a:pPr>
            <a:r>
              <a:rPr lang="en-US" sz="2099" b="1">
                <a:solidFill>
                  <a:srgbClr val="FFFFFF"/>
                </a:solidFill>
                <a:latin typeface="Open Sans Bold"/>
                <a:ea typeface="Open Sans Bold"/>
                <a:cs typeface="Open Sans Bold"/>
                <a:sym typeface="Open Sans Bold"/>
              </a:rPr>
              <a:t>FEATURE COMPARISON (BEFORE AND AFTER OUTLIER HANDLING): Boxplot Subplots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sp>
        <p:nvSpPr>
          <p:cNvPr id="2" name="Freeform 2"/>
          <p:cNvSpPr/>
          <p:nvPr/>
        </p:nvSpPr>
        <p:spPr>
          <a:xfrm flipH="1">
            <a:off x="15299250" y="0"/>
            <a:ext cx="2988750" cy="1979530"/>
          </a:xfrm>
          <a:custGeom>
            <a:avLst/>
            <a:gdLst/>
            <a:ahLst/>
            <a:cxnLst/>
            <a:rect l="l" t="t" r="r" b="b"/>
            <a:pathLst>
              <a:path w="3182320" h="2665193">
                <a:moveTo>
                  <a:pt x="3182320" y="0"/>
                </a:moveTo>
                <a:lnTo>
                  <a:pt x="0" y="0"/>
                </a:lnTo>
                <a:lnTo>
                  <a:pt x="0" y="2665193"/>
                </a:lnTo>
                <a:lnTo>
                  <a:pt x="3182320" y="2665193"/>
                </a:lnTo>
                <a:lnTo>
                  <a:pt x="3182320" y="0"/>
                </a:lnTo>
                <a:close/>
              </a:path>
            </a:pathLst>
          </a:custGeom>
          <a:blipFill>
            <a:blip r:embed="rId2">
              <a:extLst>
                <a:ext uri="{96DAC541-7B7A-43D3-8B79-37D633B846F1}">
                  <asvg:svgBlip xmlns:asvg="http://schemas.microsoft.com/office/drawing/2016/SVG/main" r:embed="rId3"/>
                </a:ext>
              </a:extLst>
            </a:blip>
            <a:stretch>
              <a:fillRect l="-6477" t="-34638"/>
            </a:stretch>
          </a:blipFill>
        </p:spPr>
        <p:txBody>
          <a:bodyPr/>
          <a:lstStyle/>
          <a:p>
            <a:endParaRPr lang="en-US"/>
          </a:p>
        </p:txBody>
      </p:sp>
      <p:sp>
        <p:nvSpPr>
          <p:cNvPr id="3" name="Freeform 3"/>
          <p:cNvSpPr/>
          <p:nvPr/>
        </p:nvSpPr>
        <p:spPr>
          <a:xfrm flipH="1" flipV="1">
            <a:off x="-2" y="36328"/>
            <a:ext cx="2176543" cy="839972"/>
          </a:xfrm>
          <a:custGeom>
            <a:avLst/>
            <a:gdLst/>
            <a:ahLst/>
            <a:cxnLst/>
            <a:rect l="l" t="t" r="r" b="b"/>
            <a:pathLst>
              <a:path w="3067695" h="1023843">
                <a:moveTo>
                  <a:pt x="3067695" y="1023843"/>
                </a:moveTo>
                <a:lnTo>
                  <a:pt x="0" y="1023843"/>
                </a:lnTo>
                <a:lnTo>
                  <a:pt x="0" y="0"/>
                </a:lnTo>
                <a:lnTo>
                  <a:pt x="3067695" y="0"/>
                </a:lnTo>
                <a:lnTo>
                  <a:pt x="3067695" y="1023843"/>
                </a:lnTo>
                <a:close/>
              </a:path>
            </a:pathLst>
          </a:custGeom>
          <a:blipFill>
            <a:blip r:embed="rId4">
              <a:extLst>
                <a:ext uri="{96DAC541-7B7A-43D3-8B79-37D633B846F1}">
                  <asvg:svgBlip xmlns:asvg="http://schemas.microsoft.com/office/drawing/2016/SVG/main" r:embed="rId5"/>
                </a:ext>
              </a:extLst>
            </a:blip>
            <a:stretch>
              <a:fillRect l="2" r="-40945" b="-21890"/>
            </a:stretch>
          </a:blipFill>
        </p:spPr>
        <p:txBody>
          <a:bodyPr/>
          <a:lstStyle/>
          <a:p>
            <a:endParaRPr lang="en-US"/>
          </a:p>
        </p:txBody>
      </p:sp>
      <p:sp>
        <p:nvSpPr>
          <p:cNvPr id="4" name="Freeform 4"/>
          <p:cNvSpPr/>
          <p:nvPr/>
        </p:nvSpPr>
        <p:spPr>
          <a:xfrm>
            <a:off x="8211969" y="2538655"/>
            <a:ext cx="9690616" cy="6444260"/>
          </a:xfrm>
          <a:custGeom>
            <a:avLst/>
            <a:gdLst/>
            <a:ahLst/>
            <a:cxnLst/>
            <a:rect l="l" t="t" r="r" b="b"/>
            <a:pathLst>
              <a:path w="9690616" h="6444260">
                <a:moveTo>
                  <a:pt x="0" y="0"/>
                </a:moveTo>
                <a:lnTo>
                  <a:pt x="9690616" y="0"/>
                </a:lnTo>
                <a:lnTo>
                  <a:pt x="9690616" y="6444259"/>
                </a:lnTo>
                <a:lnTo>
                  <a:pt x="0" y="6444259"/>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247715" y="1145540"/>
            <a:ext cx="7752063" cy="8112760"/>
          </a:xfrm>
          <a:prstGeom prst="rect">
            <a:avLst/>
          </a:prstGeom>
        </p:spPr>
        <p:txBody>
          <a:bodyPr lIns="0" tIns="0" rIns="0" bIns="0" rtlCol="0" anchor="t">
            <a:spAutoFit/>
          </a:bodyPr>
          <a:lstStyle/>
          <a:p>
            <a:pPr algn="l">
              <a:lnSpc>
                <a:spcPts val="4339"/>
              </a:lnSpc>
            </a:pPr>
            <a:r>
              <a:rPr lang="en-US" sz="3099">
                <a:solidFill>
                  <a:srgbClr val="68C5FA"/>
                </a:solidFill>
                <a:latin typeface="Open Sans"/>
                <a:ea typeface="Open Sans"/>
                <a:cs typeface="Open Sans"/>
                <a:sym typeface="Open Sans"/>
              </a:rPr>
              <a:t>This bar chart presents the top 20 Nigerian states by count, offering a clear view of the states with the highest representation. At this stage, all states are shown in their original form. However, to simplify further analyses, states with fewer than 20 counts were later consolidated into a single category labeled Others, creating a new column called grouped_state while dropping the original state column. This post-visualization adjustment ensures that subsequent analysis and modeling are cleaner, more focused, and less affected by sparsely represented states.</a:t>
            </a:r>
          </a:p>
        </p:txBody>
      </p:sp>
      <p:sp>
        <p:nvSpPr>
          <p:cNvPr id="6" name="TextBox 6"/>
          <p:cNvSpPr txBox="1"/>
          <p:nvPr/>
        </p:nvSpPr>
        <p:spPr>
          <a:xfrm>
            <a:off x="9144000" y="1136015"/>
            <a:ext cx="6801639" cy="481330"/>
          </a:xfrm>
          <a:prstGeom prst="rect">
            <a:avLst/>
          </a:prstGeom>
        </p:spPr>
        <p:txBody>
          <a:bodyPr lIns="0" tIns="0" rIns="0" bIns="0" rtlCol="0" anchor="t">
            <a:spAutoFit/>
          </a:bodyPr>
          <a:lstStyle/>
          <a:p>
            <a:pPr algn="ctr">
              <a:lnSpc>
                <a:spcPts val="3920"/>
              </a:lnSpc>
            </a:pPr>
            <a:r>
              <a:rPr lang="en-US" sz="2800" b="1">
                <a:solidFill>
                  <a:srgbClr val="FFFFFF"/>
                </a:solidFill>
                <a:latin typeface="Open Sans Bold"/>
                <a:ea typeface="Open Sans Bold"/>
                <a:cs typeface="Open Sans Bold"/>
                <a:sym typeface="Open Sans Bold"/>
              </a:rPr>
              <a:t>TOP 20 STATES BY COUNT: Bar Chart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157"/>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056C160-AE49-7B22-EB78-4E0651010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502946"/>
            <a:ext cx="8889986" cy="629815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0" y="0"/>
            <a:ext cx="2396028" cy="1929755"/>
          </a:xfrm>
          <a:custGeom>
            <a:avLst/>
            <a:gdLst/>
            <a:ahLst/>
            <a:cxnLst/>
            <a:rect l="l" t="t" r="r" b="b"/>
            <a:pathLst>
              <a:path w="2457893" h="2058485">
                <a:moveTo>
                  <a:pt x="0" y="0"/>
                </a:moveTo>
                <a:lnTo>
                  <a:pt x="2457893" y="0"/>
                </a:lnTo>
                <a:lnTo>
                  <a:pt x="2457893" y="2058485"/>
                </a:lnTo>
                <a:lnTo>
                  <a:pt x="0" y="2058485"/>
                </a:lnTo>
                <a:lnTo>
                  <a:pt x="0" y="0"/>
                </a:lnTo>
                <a:close/>
              </a:path>
            </a:pathLst>
          </a:custGeom>
          <a:blipFill>
            <a:blip r:embed="rId3">
              <a:extLst>
                <a:ext uri="{96DAC541-7B7A-43D3-8B79-37D633B846F1}">
                  <asvg:svgBlip xmlns:asvg="http://schemas.microsoft.com/office/drawing/2016/SVG/main" r:embed="rId4"/>
                </a:ext>
              </a:extLst>
            </a:blip>
            <a:stretch>
              <a:fillRect l="-2582" t="-6670" b="-1"/>
            </a:stretch>
          </a:blipFill>
        </p:spPr>
        <p:txBody>
          <a:bodyPr/>
          <a:lstStyle/>
          <a:p>
            <a:endParaRPr lang="en-US"/>
          </a:p>
        </p:txBody>
      </p:sp>
      <p:sp>
        <p:nvSpPr>
          <p:cNvPr id="4" name="TextBox 4"/>
          <p:cNvSpPr txBox="1"/>
          <p:nvPr/>
        </p:nvSpPr>
        <p:spPr>
          <a:xfrm>
            <a:off x="9067800" y="419100"/>
            <a:ext cx="9067800" cy="8617744"/>
          </a:xfrm>
          <a:prstGeom prst="rect">
            <a:avLst/>
          </a:prstGeom>
        </p:spPr>
        <p:txBody>
          <a:bodyPr wrap="square" lIns="0" tIns="0" rIns="0" bIns="0" rtlCol="0" anchor="t">
            <a:spAutoFit/>
          </a:bodyPr>
          <a:lstStyle/>
          <a:p>
            <a:r>
              <a:rPr lang="en-US" sz="2800" b="1" dirty="0">
                <a:solidFill>
                  <a:srgbClr val="68C5FA"/>
                </a:solidFill>
              </a:rPr>
              <a:t>Purpose:</a:t>
            </a:r>
          </a:p>
          <a:p>
            <a:pPr marL="742950" lvl="1" indent="-285750">
              <a:buFont typeface="Arial" panose="020B0604020202020204" pitchFamily="34" charset="0"/>
              <a:buChar char="•"/>
            </a:pPr>
            <a:r>
              <a:rPr lang="en-US" sz="2800" dirty="0">
                <a:solidFill>
                  <a:srgbClr val="68C5FA"/>
                </a:solidFill>
              </a:rPr>
              <a:t>Explore shapes, spread &amp; skewness of features before modeling.</a:t>
            </a:r>
          </a:p>
          <a:p>
            <a:endParaRPr lang="en-US" sz="2800" b="1" dirty="0">
              <a:solidFill>
                <a:srgbClr val="68C5FA"/>
              </a:solidFill>
            </a:endParaRPr>
          </a:p>
          <a:p>
            <a:r>
              <a:rPr lang="en-US" sz="2800" b="1" dirty="0">
                <a:solidFill>
                  <a:srgbClr val="68C5FA"/>
                </a:solidFill>
              </a:rPr>
              <a:t>Key Findings:</a:t>
            </a:r>
            <a:endParaRPr lang="en-US" sz="2800" dirty="0">
              <a:solidFill>
                <a:srgbClr val="68C5FA"/>
              </a:solidFill>
            </a:endParaRPr>
          </a:p>
          <a:p>
            <a:pPr marL="742950" lvl="1" indent="-285750">
              <a:buFont typeface="Arial" panose="020B0604020202020204" pitchFamily="34" charset="0"/>
              <a:buChar char="•"/>
            </a:pPr>
            <a:r>
              <a:rPr lang="en-US" sz="2800" b="1" dirty="0">
                <a:solidFill>
                  <a:srgbClr val="68C5FA"/>
                </a:solidFill>
              </a:rPr>
              <a:t>Water Diversity</a:t>
            </a:r>
            <a:r>
              <a:rPr lang="en-US" sz="2800" dirty="0">
                <a:solidFill>
                  <a:srgbClr val="68C5FA"/>
                </a:solidFill>
              </a:rPr>
              <a:t>: Mostly low values (0–2), long right tail → skewed.</a:t>
            </a:r>
          </a:p>
          <a:p>
            <a:pPr marL="742950" lvl="1" indent="-285750">
              <a:buFont typeface="Arial" panose="020B0604020202020204" pitchFamily="34" charset="0"/>
              <a:buChar char="•"/>
            </a:pPr>
            <a:r>
              <a:rPr lang="en-US" sz="2800" b="1" dirty="0">
                <a:solidFill>
                  <a:srgbClr val="68C5FA"/>
                </a:solidFill>
              </a:rPr>
              <a:t>Compactness</a:t>
            </a:r>
            <a:r>
              <a:rPr lang="en-US" sz="2800" dirty="0">
                <a:solidFill>
                  <a:srgbClr val="68C5FA"/>
                </a:solidFill>
              </a:rPr>
              <a:t>: Multi-modal → suggests distinct groups in data.</a:t>
            </a:r>
          </a:p>
          <a:p>
            <a:pPr marL="742950" lvl="1" indent="-285750">
              <a:buFont typeface="Arial" panose="020B0604020202020204" pitchFamily="34" charset="0"/>
              <a:buChar char="•"/>
            </a:pPr>
            <a:r>
              <a:rPr lang="en-US" sz="2800" b="1" dirty="0">
                <a:solidFill>
                  <a:srgbClr val="68C5FA"/>
                </a:solidFill>
              </a:rPr>
              <a:t>Climate Stress</a:t>
            </a:r>
            <a:r>
              <a:rPr lang="en-US" sz="2800" dirty="0">
                <a:solidFill>
                  <a:srgbClr val="68C5FA"/>
                </a:solidFill>
              </a:rPr>
              <a:t>: Extremely right-skewed, clustered near 0.</a:t>
            </a:r>
          </a:p>
          <a:p>
            <a:pPr marL="742950" lvl="1" indent="-285750">
              <a:buFont typeface="Arial" panose="020B0604020202020204" pitchFamily="34" charset="0"/>
              <a:buChar char="•"/>
            </a:pPr>
            <a:r>
              <a:rPr lang="en-US" sz="2800" b="1" dirty="0">
                <a:solidFill>
                  <a:srgbClr val="68C5FA"/>
                </a:solidFill>
              </a:rPr>
              <a:t>Unsafe Ratio</a:t>
            </a:r>
            <a:r>
              <a:rPr lang="en-US" sz="2800" dirty="0">
                <a:solidFill>
                  <a:srgbClr val="68C5FA"/>
                </a:solidFill>
              </a:rPr>
              <a:t>: Like climate stress, heavily skewed near 0.</a:t>
            </a:r>
          </a:p>
          <a:p>
            <a:pPr marL="742950" lvl="1" indent="-285750">
              <a:buFont typeface="Arial" panose="020B0604020202020204" pitchFamily="34" charset="0"/>
              <a:buChar char="•"/>
            </a:pPr>
            <a:r>
              <a:rPr lang="en-US" sz="2800" b="1" dirty="0">
                <a:solidFill>
                  <a:srgbClr val="68C5FA"/>
                </a:solidFill>
              </a:rPr>
              <a:t>Accessibility</a:t>
            </a:r>
            <a:r>
              <a:rPr lang="en-US" sz="2800" dirty="0">
                <a:solidFill>
                  <a:srgbClr val="68C5FA"/>
                </a:solidFill>
              </a:rPr>
              <a:t>: (Histogram shown; distribution assessed similarly).</a:t>
            </a:r>
          </a:p>
          <a:p>
            <a:endParaRPr lang="en-US" sz="2800" b="1" dirty="0">
              <a:solidFill>
                <a:srgbClr val="68C5FA"/>
              </a:solidFill>
            </a:endParaRPr>
          </a:p>
          <a:p>
            <a:r>
              <a:rPr lang="en-US" sz="2800" b="1" dirty="0">
                <a:solidFill>
                  <a:srgbClr val="68C5FA"/>
                </a:solidFill>
              </a:rPr>
              <a:t>Implications for Modeling:</a:t>
            </a:r>
            <a:endParaRPr lang="en-US" sz="2800" dirty="0">
              <a:solidFill>
                <a:srgbClr val="68C5FA"/>
              </a:solidFill>
            </a:endParaRPr>
          </a:p>
          <a:p>
            <a:pPr marL="742950" lvl="1" indent="-285750">
              <a:buFont typeface="Arial" panose="020B0604020202020204" pitchFamily="34" charset="0"/>
              <a:buChar char="•"/>
            </a:pPr>
            <a:r>
              <a:rPr lang="en-US" sz="2800" dirty="0">
                <a:solidFill>
                  <a:srgbClr val="68C5FA"/>
                </a:solidFill>
              </a:rPr>
              <a:t>Several features are </a:t>
            </a:r>
            <a:r>
              <a:rPr lang="en-US" sz="2800" b="1" dirty="0">
                <a:solidFill>
                  <a:srgbClr val="68C5FA"/>
                </a:solidFill>
              </a:rPr>
              <a:t>highly skewed</a:t>
            </a:r>
            <a:r>
              <a:rPr lang="en-US" sz="2800" dirty="0">
                <a:solidFill>
                  <a:srgbClr val="68C5FA"/>
                </a:solidFill>
              </a:rPr>
              <a:t> → may need transformations (e.g., log).</a:t>
            </a:r>
          </a:p>
          <a:p>
            <a:pPr marL="742950" lvl="1" indent="-285750">
              <a:buFont typeface="Arial" panose="020B0604020202020204" pitchFamily="34" charset="0"/>
              <a:buChar char="•"/>
            </a:pPr>
            <a:r>
              <a:rPr lang="en-US" sz="2800" b="1" dirty="0">
                <a:solidFill>
                  <a:srgbClr val="68C5FA"/>
                </a:solidFill>
              </a:rPr>
              <a:t>Compactness</a:t>
            </a:r>
            <a:r>
              <a:rPr lang="en-US" sz="2800" dirty="0">
                <a:solidFill>
                  <a:srgbClr val="68C5FA"/>
                </a:solidFill>
              </a:rPr>
              <a:t> complexity hints at sub-populations.</a:t>
            </a:r>
          </a:p>
          <a:p>
            <a:pPr marL="742950" lvl="1" indent="-285750">
              <a:buFont typeface="Arial" panose="020B0604020202020204" pitchFamily="34" charset="0"/>
              <a:buChar char="•"/>
            </a:pPr>
            <a:r>
              <a:rPr lang="en-US" sz="2800" dirty="0">
                <a:solidFill>
                  <a:srgbClr val="68C5FA"/>
                </a:solidFill>
              </a:rPr>
              <a:t>Real-world features rarely follow normal distributions → </a:t>
            </a:r>
            <a:r>
              <a:rPr lang="en-US" sz="2800" b="1" dirty="0">
                <a:solidFill>
                  <a:srgbClr val="68C5FA"/>
                </a:solidFill>
              </a:rPr>
              <a:t>preprocessing required</a:t>
            </a:r>
            <a:r>
              <a:rPr lang="en-US" sz="2800" dirty="0">
                <a:solidFill>
                  <a:srgbClr val="68C5FA"/>
                </a:solidFill>
              </a:rPr>
              <a:t>.</a:t>
            </a:r>
          </a:p>
        </p:txBody>
      </p:sp>
      <p:sp>
        <p:nvSpPr>
          <p:cNvPr id="5" name="TextBox 5"/>
          <p:cNvSpPr txBox="1"/>
          <p:nvPr/>
        </p:nvSpPr>
        <p:spPr>
          <a:xfrm>
            <a:off x="1981200" y="1333501"/>
            <a:ext cx="6550664" cy="367986"/>
          </a:xfrm>
          <a:prstGeom prst="rect">
            <a:avLst/>
          </a:prstGeom>
        </p:spPr>
        <p:txBody>
          <a:bodyPr wrap="square" lIns="0" tIns="0" rIns="0" bIns="0" rtlCol="0" anchor="t">
            <a:spAutoFit/>
          </a:bodyPr>
          <a:lstStyle/>
          <a:p>
            <a:pPr algn="ctr">
              <a:lnSpc>
                <a:spcPts val="3000"/>
              </a:lnSpc>
              <a:spcBef>
                <a:spcPct val="0"/>
              </a:spcBef>
            </a:pPr>
            <a:r>
              <a:rPr lang="en-US" sz="2400" b="1" spc="-60" dirty="0">
                <a:solidFill>
                  <a:srgbClr val="FFFFFF"/>
                </a:solidFill>
                <a:latin typeface="Canva Sans Bold"/>
                <a:ea typeface="Canva Sans Bold"/>
                <a:cs typeface="Canva Sans Bold"/>
                <a:sym typeface="Canva Sans Bold"/>
              </a:rPr>
              <a:t>ENGINEERED FEATURES DISTRIBUTIONS: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TotalTime>
  <Words>3119</Words>
  <Application>Microsoft Office PowerPoint</Application>
  <PresentationFormat>Custom</PresentationFormat>
  <Paragraphs>370</Paragraphs>
  <Slides>22</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Open Sans Semi-Bold</vt:lpstr>
      <vt:lpstr>Open Sans</vt:lpstr>
      <vt:lpstr>Aptos</vt:lpstr>
      <vt:lpstr>Open Sans Bold</vt:lpstr>
      <vt:lpstr>Gotham Bold</vt:lpstr>
      <vt:lpstr>Gotham Heavy</vt:lpstr>
      <vt:lpstr>Open Sans Medium</vt:lpstr>
      <vt:lpstr>Arial</vt:lpstr>
      <vt:lpstr>Canva Sans</vt:lpstr>
      <vt:lpstr>Canva Sans Bold</vt:lpstr>
      <vt:lpstr>Montserrat</vt:lpstr>
      <vt:lpstr>Montserrat Bold</vt:lpstr>
      <vt:lpstr>Narkisim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Supply &amp; Energy Usage Analysis in African Regions</dc:title>
  <dc:creator>HP</dc:creator>
  <cp:lastModifiedBy>benedict ogutu</cp:lastModifiedBy>
  <cp:revision>11</cp:revision>
  <dcterms:created xsi:type="dcterms:W3CDTF">2006-08-16T00:00:00Z</dcterms:created>
  <dcterms:modified xsi:type="dcterms:W3CDTF">2025-09-03T13:09:52Z</dcterms:modified>
  <dc:identifier>DAGxWfJUY-k</dc:identifier>
</cp:coreProperties>
</file>